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3" r:id="rId4"/>
    <p:sldId id="258" r:id="rId5"/>
    <p:sldId id="271" r:id="rId6"/>
    <p:sldId id="260" r:id="rId7"/>
    <p:sldId id="261" r:id="rId8"/>
    <p:sldId id="262" r:id="rId9"/>
    <p:sldId id="264" r:id="rId10"/>
    <p:sldId id="263" r:id="rId11"/>
    <p:sldId id="265" r:id="rId12"/>
    <p:sldId id="266" r:id="rId13"/>
    <p:sldId id="267" r:id="rId14"/>
    <p:sldId id="268" r:id="rId15"/>
    <p:sldId id="270" r:id="rId16"/>
    <p:sldId id="269" r:id="rId17"/>
    <p:sldId id="272"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596C"/>
    <a:srgbClr val="3E7187"/>
    <a:srgbClr val="F1F2F0"/>
    <a:srgbClr val="3C3C3B"/>
    <a:srgbClr val="D68694"/>
    <a:srgbClr val="FFFFFF"/>
    <a:srgbClr val="E9BFC6"/>
    <a:srgbClr val="C85E70"/>
    <a:srgbClr val="97B2BC"/>
    <a:srgbClr val="F5E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DF4484-7036-44F3-BC19-96A6F6797C1C}" v="107" dt="2024-05-14T19:22:17.89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5472" autoAdjust="0"/>
  </p:normalViewPr>
  <p:slideViewPr>
    <p:cSldViewPr snapToGrid="0">
      <p:cViewPr varScale="1">
        <p:scale>
          <a:sx n="94" d="100"/>
          <a:sy n="94" d="100"/>
        </p:scale>
        <p:origin x="100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F25EE-56CB-480E-AFD5-612AFFA9B87F}" type="doc">
      <dgm:prSet loTypeId="urn:microsoft.com/office/officeart/2005/8/layout/venn1" loCatId="relationship" qsTypeId="urn:microsoft.com/office/officeart/2005/8/quickstyle/simple1" qsCatId="simple" csTypeId="urn:microsoft.com/office/officeart/2005/8/colors/accent1_2" csCatId="accent1" phldr="1"/>
      <dgm:spPr/>
    </dgm:pt>
    <dgm:pt modelId="{A44AAC60-FE40-49DB-9B3B-92CB250B7E93}">
      <dgm:prSet phldrT="[Text]"/>
      <dgm:spPr>
        <a:solidFill>
          <a:srgbClr val="C9596C">
            <a:alpha val="50000"/>
          </a:srgbClr>
        </a:solidFill>
      </dgm:spPr>
      <dgm:t>
        <a:bodyPr/>
        <a:lstStyle/>
        <a:p>
          <a:pPr algn="r"/>
          <a:r>
            <a:rPr lang="de-DE" dirty="0"/>
            <a:t>Organisatorische Maßnahmen</a:t>
          </a:r>
        </a:p>
      </dgm:t>
    </dgm:pt>
    <dgm:pt modelId="{E1845A94-E5C1-4B65-8BC3-3B4186D41E0F}" type="parTrans" cxnId="{0657C63C-C35D-41B7-98EB-4625DDBE0F3A}">
      <dgm:prSet/>
      <dgm:spPr/>
      <dgm:t>
        <a:bodyPr/>
        <a:lstStyle/>
        <a:p>
          <a:endParaRPr lang="de-DE"/>
        </a:p>
      </dgm:t>
    </dgm:pt>
    <dgm:pt modelId="{A09158CE-9742-428C-886F-88A7F88F93B5}" type="sibTrans" cxnId="{0657C63C-C35D-41B7-98EB-4625DDBE0F3A}">
      <dgm:prSet/>
      <dgm:spPr/>
      <dgm:t>
        <a:bodyPr/>
        <a:lstStyle/>
        <a:p>
          <a:endParaRPr lang="de-DE"/>
        </a:p>
      </dgm:t>
    </dgm:pt>
    <dgm:pt modelId="{D1775F7B-EBE2-4BBE-8DB2-48BDE545A60D}">
      <dgm:prSet phldrT="[Text]"/>
      <dgm:spPr>
        <a:solidFill>
          <a:srgbClr val="FADC9E">
            <a:alpha val="50000"/>
          </a:srgbClr>
        </a:solidFill>
      </dgm:spPr>
      <dgm:t>
        <a:bodyPr/>
        <a:lstStyle/>
        <a:p>
          <a:pPr algn="l"/>
          <a:r>
            <a:rPr lang="de-DE" dirty="0"/>
            <a:t>Persönliche &amp; Pflegerische Maßnahmen</a:t>
          </a:r>
        </a:p>
      </dgm:t>
    </dgm:pt>
    <dgm:pt modelId="{D4A83218-C1AF-4742-8AD7-5CAEA8D1BDA4}" type="parTrans" cxnId="{DDF5DFBF-9349-4814-A0A1-0A69C130493A}">
      <dgm:prSet/>
      <dgm:spPr/>
      <dgm:t>
        <a:bodyPr/>
        <a:lstStyle/>
        <a:p>
          <a:endParaRPr lang="de-DE"/>
        </a:p>
      </dgm:t>
    </dgm:pt>
    <dgm:pt modelId="{423F1195-A335-4EFB-B6C0-49BA8E7ACB04}" type="sibTrans" cxnId="{DDF5DFBF-9349-4814-A0A1-0A69C130493A}">
      <dgm:prSet/>
      <dgm:spPr/>
      <dgm:t>
        <a:bodyPr/>
        <a:lstStyle/>
        <a:p>
          <a:endParaRPr lang="de-DE"/>
        </a:p>
      </dgm:t>
    </dgm:pt>
    <dgm:pt modelId="{762BD4ED-ACF1-4B8A-9DA8-F87F39AEC3C8}">
      <dgm:prSet phldrT="[Text]"/>
      <dgm:spPr>
        <a:solidFill>
          <a:srgbClr val="3E7187">
            <a:alpha val="50000"/>
          </a:srgbClr>
        </a:solidFill>
      </dgm:spPr>
      <dgm:t>
        <a:bodyPr lIns="0" anchor="t"/>
        <a:lstStyle/>
        <a:p>
          <a:pPr algn="r"/>
          <a:r>
            <a:rPr lang="de-DE" dirty="0"/>
            <a:t>Technische Maßnahmen</a:t>
          </a:r>
        </a:p>
      </dgm:t>
    </dgm:pt>
    <dgm:pt modelId="{CF5211C8-1453-4274-AC08-CB39604E6D51}" type="parTrans" cxnId="{8158CB21-45D6-41B2-9CA5-5AF7F59DC5ED}">
      <dgm:prSet/>
      <dgm:spPr/>
      <dgm:t>
        <a:bodyPr/>
        <a:lstStyle/>
        <a:p>
          <a:endParaRPr lang="de-DE"/>
        </a:p>
      </dgm:t>
    </dgm:pt>
    <dgm:pt modelId="{D6691DC5-D68F-4261-A8F0-86C2939A4FD9}" type="sibTrans" cxnId="{8158CB21-45D6-41B2-9CA5-5AF7F59DC5ED}">
      <dgm:prSet/>
      <dgm:spPr/>
      <dgm:t>
        <a:bodyPr/>
        <a:lstStyle/>
        <a:p>
          <a:endParaRPr lang="de-DE"/>
        </a:p>
      </dgm:t>
    </dgm:pt>
    <dgm:pt modelId="{472753F2-CE2B-4A56-9427-3F979AB5EFAA}" type="pres">
      <dgm:prSet presAssocID="{85DF25EE-56CB-480E-AFD5-612AFFA9B87F}" presName="compositeShape" presStyleCnt="0">
        <dgm:presLayoutVars>
          <dgm:chMax val="7"/>
          <dgm:dir/>
          <dgm:resizeHandles val="exact"/>
        </dgm:presLayoutVars>
      </dgm:prSet>
      <dgm:spPr/>
    </dgm:pt>
    <dgm:pt modelId="{563A16EE-516F-4F9F-84F1-FB90C19FE4F0}" type="pres">
      <dgm:prSet presAssocID="{A44AAC60-FE40-49DB-9B3B-92CB250B7E93}" presName="circ1" presStyleLbl="vennNode1" presStyleIdx="0" presStyleCnt="3" custLinFactNeighborX="30097" custLinFactNeighborY="-2591"/>
      <dgm:spPr/>
    </dgm:pt>
    <dgm:pt modelId="{0C7C268A-E9A4-4883-8AD8-F9956201BA66}" type="pres">
      <dgm:prSet presAssocID="{A44AAC60-FE40-49DB-9B3B-92CB250B7E93}" presName="circ1Tx" presStyleLbl="revTx" presStyleIdx="0" presStyleCnt="0">
        <dgm:presLayoutVars>
          <dgm:chMax val="0"/>
          <dgm:chPref val="0"/>
          <dgm:bulletEnabled val="1"/>
        </dgm:presLayoutVars>
      </dgm:prSet>
      <dgm:spPr/>
    </dgm:pt>
    <dgm:pt modelId="{3BD4C794-9B09-4A5D-A374-677EB532BF79}" type="pres">
      <dgm:prSet presAssocID="{D1775F7B-EBE2-4BBE-8DB2-48BDE545A60D}" presName="circ2" presStyleLbl="vennNode1" presStyleIdx="1" presStyleCnt="3" custLinFactNeighborX="-46875" custLinFactNeighborY="130"/>
      <dgm:spPr/>
    </dgm:pt>
    <dgm:pt modelId="{102967DB-8E3E-4733-8509-18D8704485C2}" type="pres">
      <dgm:prSet presAssocID="{D1775F7B-EBE2-4BBE-8DB2-48BDE545A60D}" presName="circ2Tx" presStyleLbl="revTx" presStyleIdx="0" presStyleCnt="0">
        <dgm:presLayoutVars>
          <dgm:chMax val="0"/>
          <dgm:chPref val="0"/>
          <dgm:bulletEnabled val="1"/>
        </dgm:presLayoutVars>
      </dgm:prSet>
      <dgm:spPr/>
    </dgm:pt>
    <dgm:pt modelId="{E4E47004-100F-44D8-8523-B6C0F49D5925}" type="pres">
      <dgm:prSet presAssocID="{762BD4ED-ACF1-4B8A-9DA8-F87F39AEC3C8}" presName="circ3" presStyleLbl="vennNode1" presStyleIdx="2" presStyleCnt="3" custLinFactNeighborX="-18009" custLinFactNeighborY="-65384"/>
      <dgm:spPr/>
    </dgm:pt>
    <dgm:pt modelId="{8E22EB8B-7029-4EF3-B9DA-AB72A6378737}" type="pres">
      <dgm:prSet presAssocID="{762BD4ED-ACF1-4B8A-9DA8-F87F39AEC3C8}" presName="circ3Tx" presStyleLbl="revTx" presStyleIdx="0" presStyleCnt="0">
        <dgm:presLayoutVars>
          <dgm:chMax val="0"/>
          <dgm:chPref val="0"/>
          <dgm:bulletEnabled val="1"/>
        </dgm:presLayoutVars>
      </dgm:prSet>
      <dgm:spPr/>
    </dgm:pt>
  </dgm:ptLst>
  <dgm:cxnLst>
    <dgm:cxn modelId="{209E2108-5779-475A-83CD-A85AA2AD47E7}" type="presOf" srcId="{85DF25EE-56CB-480E-AFD5-612AFFA9B87F}" destId="{472753F2-CE2B-4A56-9427-3F979AB5EFAA}" srcOrd="0" destOrd="0" presId="urn:microsoft.com/office/officeart/2005/8/layout/venn1"/>
    <dgm:cxn modelId="{8158CB21-45D6-41B2-9CA5-5AF7F59DC5ED}" srcId="{85DF25EE-56CB-480E-AFD5-612AFFA9B87F}" destId="{762BD4ED-ACF1-4B8A-9DA8-F87F39AEC3C8}" srcOrd="2" destOrd="0" parTransId="{CF5211C8-1453-4274-AC08-CB39604E6D51}" sibTransId="{D6691DC5-D68F-4261-A8F0-86C2939A4FD9}"/>
    <dgm:cxn modelId="{0F62173B-0EF3-4A16-B88E-FD902668B43F}" type="presOf" srcId="{762BD4ED-ACF1-4B8A-9DA8-F87F39AEC3C8}" destId="{8E22EB8B-7029-4EF3-B9DA-AB72A6378737}" srcOrd="1" destOrd="0" presId="urn:microsoft.com/office/officeart/2005/8/layout/venn1"/>
    <dgm:cxn modelId="{0657C63C-C35D-41B7-98EB-4625DDBE0F3A}" srcId="{85DF25EE-56CB-480E-AFD5-612AFFA9B87F}" destId="{A44AAC60-FE40-49DB-9B3B-92CB250B7E93}" srcOrd="0" destOrd="0" parTransId="{E1845A94-E5C1-4B65-8BC3-3B4186D41E0F}" sibTransId="{A09158CE-9742-428C-886F-88A7F88F93B5}"/>
    <dgm:cxn modelId="{0B83AD4A-03E4-460F-ABFD-8E66574610FD}" type="presOf" srcId="{762BD4ED-ACF1-4B8A-9DA8-F87F39AEC3C8}" destId="{E4E47004-100F-44D8-8523-B6C0F49D5925}" srcOrd="0" destOrd="0" presId="urn:microsoft.com/office/officeart/2005/8/layout/venn1"/>
    <dgm:cxn modelId="{17469950-8ABC-42F8-9C3B-7B84730B21F4}" type="presOf" srcId="{D1775F7B-EBE2-4BBE-8DB2-48BDE545A60D}" destId="{3BD4C794-9B09-4A5D-A374-677EB532BF79}" srcOrd="0" destOrd="0" presId="urn:microsoft.com/office/officeart/2005/8/layout/venn1"/>
    <dgm:cxn modelId="{82347051-0E1C-4E75-9F79-7A642B6B69C5}" type="presOf" srcId="{A44AAC60-FE40-49DB-9B3B-92CB250B7E93}" destId="{563A16EE-516F-4F9F-84F1-FB90C19FE4F0}" srcOrd="0" destOrd="0" presId="urn:microsoft.com/office/officeart/2005/8/layout/venn1"/>
    <dgm:cxn modelId="{9F77A9B5-45DF-4525-BF1A-6B58913F4772}" type="presOf" srcId="{A44AAC60-FE40-49DB-9B3B-92CB250B7E93}" destId="{0C7C268A-E9A4-4883-8AD8-F9956201BA66}" srcOrd="1" destOrd="0" presId="urn:microsoft.com/office/officeart/2005/8/layout/venn1"/>
    <dgm:cxn modelId="{DDF5DFBF-9349-4814-A0A1-0A69C130493A}" srcId="{85DF25EE-56CB-480E-AFD5-612AFFA9B87F}" destId="{D1775F7B-EBE2-4BBE-8DB2-48BDE545A60D}" srcOrd="1" destOrd="0" parTransId="{D4A83218-C1AF-4742-8AD7-5CAEA8D1BDA4}" sibTransId="{423F1195-A335-4EFB-B6C0-49BA8E7ACB04}"/>
    <dgm:cxn modelId="{ECA7F2C3-1A76-47C7-8C19-504FAE6F1AAD}" type="presOf" srcId="{D1775F7B-EBE2-4BBE-8DB2-48BDE545A60D}" destId="{102967DB-8E3E-4733-8509-18D8704485C2}" srcOrd="1" destOrd="0" presId="urn:microsoft.com/office/officeart/2005/8/layout/venn1"/>
    <dgm:cxn modelId="{CAF89C23-986E-4B28-A68B-1F3365851D2D}" type="presParOf" srcId="{472753F2-CE2B-4A56-9427-3F979AB5EFAA}" destId="{563A16EE-516F-4F9F-84F1-FB90C19FE4F0}" srcOrd="0" destOrd="0" presId="urn:microsoft.com/office/officeart/2005/8/layout/venn1"/>
    <dgm:cxn modelId="{B3E14BE5-FD50-4CEF-BFD6-0509F50CD0EF}" type="presParOf" srcId="{472753F2-CE2B-4A56-9427-3F979AB5EFAA}" destId="{0C7C268A-E9A4-4883-8AD8-F9956201BA66}" srcOrd="1" destOrd="0" presId="urn:microsoft.com/office/officeart/2005/8/layout/venn1"/>
    <dgm:cxn modelId="{1859A29C-74FB-4A5D-BAAC-4F3E95AF8004}" type="presParOf" srcId="{472753F2-CE2B-4A56-9427-3F979AB5EFAA}" destId="{3BD4C794-9B09-4A5D-A374-677EB532BF79}" srcOrd="2" destOrd="0" presId="urn:microsoft.com/office/officeart/2005/8/layout/venn1"/>
    <dgm:cxn modelId="{6C25C13F-30AD-47D8-8273-05E290B22304}" type="presParOf" srcId="{472753F2-CE2B-4A56-9427-3F979AB5EFAA}" destId="{102967DB-8E3E-4733-8509-18D8704485C2}" srcOrd="3" destOrd="0" presId="urn:microsoft.com/office/officeart/2005/8/layout/venn1"/>
    <dgm:cxn modelId="{F6A795BC-6BC7-4FF6-AA64-385B925C09B7}" type="presParOf" srcId="{472753F2-CE2B-4A56-9427-3F979AB5EFAA}" destId="{E4E47004-100F-44D8-8523-B6C0F49D5925}" srcOrd="4" destOrd="0" presId="urn:microsoft.com/office/officeart/2005/8/layout/venn1"/>
    <dgm:cxn modelId="{896D3EC6-7491-42F7-99ED-DF1F7030BC3F}" type="presParOf" srcId="{472753F2-CE2B-4A56-9427-3F979AB5EFAA}" destId="{8E22EB8B-7029-4EF3-B9DA-AB72A637873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A16EE-516F-4F9F-84F1-FB90C19FE4F0}">
      <dsp:nvSpPr>
        <dsp:cNvPr id="0" name=""/>
        <dsp:cNvSpPr/>
      </dsp:nvSpPr>
      <dsp:spPr>
        <a:xfrm>
          <a:off x="3416913" y="0"/>
          <a:ext cx="3251200" cy="3251200"/>
        </a:xfrm>
        <a:prstGeom prst="ellipse">
          <a:avLst/>
        </a:prstGeom>
        <a:solidFill>
          <a:srgbClr val="C9596C">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1066800">
            <a:lnSpc>
              <a:spcPct val="90000"/>
            </a:lnSpc>
            <a:spcBef>
              <a:spcPct val="0"/>
            </a:spcBef>
            <a:spcAft>
              <a:spcPct val="35000"/>
            </a:spcAft>
            <a:buNone/>
          </a:pPr>
          <a:r>
            <a:rPr lang="de-DE" sz="2400" kern="1200" dirty="0"/>
            <a:t>Organisatorische Maßnahmen</a:t>
          </a:r>
        </a:p>
      </dsp:txBody>
      <dsp:txXfrm>
        <a:off x="3850406" y="568960"/>
        <a:ext cx="2384213" cy="1463040"/>
      </dsp:txXfrm>
    </dsp:sp>
    <dsp:sp modelId="{3BD4C794-9B09-4A5D-A374-677EB532BF79}">
      <dsp:nvSpPr>
        <dsp:cNvPr id="0" name=""/>
        <dsp:cNvSpPr/>
      </dsp:nvSpPr>
      <dsp:spPr>
        <a:xfrm>
          <a:off x="2087541" y="2103960"/>
          <a:ext cx="3251200" cy="3251200"/>
        </a:xfrm>
        <a:prstGeom prst="ellipse">
          <a:avLst/>
        </a:prstGeom>
        <a:solidFill>
          <a:srgbClr val="FADC9E">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de-DE" sz="2400" kern="1200" dirty="0"/>
            <a:t>Persönliche &amp; Pflegerische Maßnahmen</a:t>
          </a:r>
        </a:p>
      </dsp:txBody>
      <dsp:txXfrm>
        <a:off x="3081866" y="2943853"/>
        <a:ext cx="1950720" cy="1788160"/>
      </dsp:txXfrm>
    </dsp:sp>
    <dsp:sp modelId="{E4E47004-100F-44D8-8523-B6C0F49D5925}">
      <dsp:nvSpPr>
        <dsp:cNvPr id="0" name=""/>
        <dsp:cNvSpPr/>
      </dsp:nvSpPr>
      <dsp:spPr>
        <a:xfrm>
          <a:off x="679749" y="0"/>
          <a:ext cx="3251200" cy="3251200"/>
        </a:xfrm>
        <a:prstGeom prst="ellipse">
          <a:avLst/>
        </a:prstGeom>
        <a:solidFill>
          <a:srgbClr val="3E7187">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r" defTabSz="1066800">
            <a:lnSpc>
              <a:spcPct val="90000"/>
            </a:lnSpc>
            <a:spcBef>
              <a:spcPct val="0"/>
            </a:spcBef>
            <a:spcAft>
              <a:spcPct val="35000"/>
            </a:spcAft>
            <a:buNone/>
          </a:pPr>
          <a:r>
            <a:rPr lang="de-DE" sz="2400" kern="1200" dirty="0"/>
            <a:t>Technische Maßnahmen</a:t>
          </a:r>
        </a:p>
      </dsp:txBody>
      <dsp:txXfrm>
        <a:off x="985904" y="839893"/>
        <a:ext cx="1950720" cy="17881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A077D-A9AA-42F4-9017-2C25044D0551}" type="datetimeFigureOut">
              <a:rPr lang="de-DE" smtClean="0"/>
              <a:t>06.06.2024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687E4F-D241-407C-8489-C7D318DBC780}" type="slidenum">
              <a:rPr lang="de-DE" smtClean="0"/>
              <a:t>‹Nr.›</a:t>
            </a:fld>
            <a:endParaRPr lang="de-DE"/>
          </a:p>
        </p:txBody>
      </p:sp>
    </p:spTree>
    <p:extLst>
      <p:ext uri="{BB962C8B-B14F-4D97-AF65-F5344CB8AC3E}">
        <p14:creationId xmlns:p14="http://schemas.microsoft.com/office/powerpoint/2010/main" val="796944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nSpc>
                <a:spcPct val="115000"/>
              </a:lnSpc>
              <a:spcAft>
                <a:spcPts val="1000"/>
              </a:spcAft>
              <a:buFont typeface="Arial" panose="020B0604020202020204" pitchFamily="34" charset="0"/>
              <a:buChar char="•"/>
            </a:pPr>
            <a:r>
              <a:rPr lang="de-DE" sz="1800" kern="100" dirty="0">
                <a:effectLst/>
                <a:latin typeface="Arial" panose="020B0604020202020204" pitchFamily="34" charset="0"/>
                <a:ea typeface="Calibri" panose="020F0502020204030204" pitchFamily="34" charset="0"/>
                <a:cs typeface="Calibri" panose="020F0502020204030204" pitchFamily="34" charset="0"/>
              </a:rPr>
              <a:t>Das Thema Hitze wird uns weiterhin beschäftigen</a:t>
            </a:r>
          </a:p>
          <a:p>
            <a:pPr marL="285750" indent="-285750">
              <a:lnSpc>
                <a:spcPct val="115000"/>
              </a:lnSpc>
              <a:spcAft>
                <a:spcPts val="1000"/>
              </a:spcAft>
              <a:buFont typeface="Arial" panose="020B0604020202020204" pitchFamily="34" charset="0"/>
              <a:buChar char="•"/>
            </a:pPr>
            <a:r>
              <a:rPr lang="de-DE" sz="1800" kern="100" dirty="0">
                <a:effectLst/>
                <a:latin typeface="Arial" panose="020B0604020202020204" pitchFamily="34" charset="0"/>
                <a:ea typeface="Calibri" panose="020F0502020204030204" pitchFamily="34" charset="0"/>
                <a:cs typeface="Calibri" panose="020F0502020204030204" pitchFamily="34" charset="0"/>
              </a:rPr>
              <a:t>Denn durch den Klimawandel wird es immer heißer</a:t>
            </a:r>
          </a:p>
          <a:p>
            <a:pPr marL="285750" indent="-285750">
              <a:lnSpc>
                <a:spcPct val="115000"/>
              </a:lnSpc>
              <a:spcAft>
                <a:spcPts val="1000"/>
              </a:spcAft>
              <a:buFont typeface="Arial" panose="020B0604020202020204" pitchFamily="34" charset="0"/>
              <a:buChar char="•"/>
            </a:pPr>
            <a:r>
              <a:rPr lang="de-DE" sz="1800" kern="100" dirty="0">
                <a:effectLst/>
                <a:latin typeface="Arial" panose="020B0604020202020204" pitchFamily="34" charset="0"/>
                <a:ea typeface="Calibri" panose="020F0502020204030204" pitchFamily="34" charset="0"/>
                <a:cs typeface="Calibri" panose="020F0502020204030204" pitchFamily="34" charset="0"/>
              </a:rPr>
              <a:t>Diese Veränderungen sind bereits auch in Deutschland zu spüren</a:t>
            </a:r>
          </a:p>
          <a:p>
            <a:pPr marL="285750" indent="-285750">
              <a:lnSpc>
                <a:spcPct val="115000"/>
              </a:lnSpc>
              <a:spcAft>
                <a:spcPts val="1000"/>
              </a:spcAft>
              <a:buFont typeface="Arial" panose="020B0604020202020204" pitchFamily="34" charset="0"/>
              <a:buChar char="•"/>
            </a:pPr>
            <a:r>
              <a:rPr lang="de-DE" sz="1800" kern="100" dirty="0">
                <a:effectLst/>
                <a:latin typeface="Arial" panose="020B0604020202020204" pitchFamily="34" charset="0"/>
                <a:ea typeface="Calibri" panose="020F0502020204030204" pitchFamily="34" charset="0"/>
                <a:cs typeface="Calibri" panose="020F0502020204030204" pitchFamily="34" charset="0"/>
              </a:rPr>
              <a:t>Die Zahl der Hitzetage steigt</a:t>
            </a:r>
            <a:endParaRPr lang="de-DE" sz="1800" kern="100" dirty="0">
              <a:effectLst/>
              <a:latin typeface="Calibri" panose="020F0502020204030204" pitchFamily="34" charset="0"/>
              <a:ea typeface="Calibri" panose="020F0502020204030204" pitchFamily="34" charset="0"/>
              <a:cs typeface="Calibri" panose="020F0502020204030204" pitchFamily="34" charset="0"/>
            </a:endParaRPr>
          </a:p>
          <a:p>
            <a:endParaRPr lang="de-DE" dirty="0"/>
          </a:p>
        </p:txBody>
      </p:sp>
      <p:sp>
        <p:nvSpPr>
          <p:cNvPr id="4" name="Foliennummernplatzhalter 3"/>
          <p:cNvSpPr>
            <a:spLocks noGrp="1"/>
          </p:cNvSpPr>
          <p:nvPr>
            <p:ph type="sldNum" sz="quarter" idx="5"/>
          </p:nvPr>
        </p:nvSpPr>
        <p:spPr/>
        <p:txBody>
          <a:bodyPr/>
          <a:lstStyle/>
          <a:p>
            <a:fld id="{4D687E4F-D241-407C-8489-C7D318DBC780}" type="slidenum">
              <a:rPr lang="de-DE" smtClean="0"/>
              <a:t>5</a:t>
            </a:fld>
            <a:endParaRPr lang="de-DE"/>
          </a:p>
        </p:txBody>
      </p:sp>
    </p:spTree>
    <p:extLst>
      <p:ext uri="{BB962C8B-B14F-4D97-AF65-F5344CB8AC3E}">
        <p14:creationId xmlns:p14="http://schemas.microsoft.com/office/powerpoint/2010/main" val="41548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Warum ist der Schutz vor Hitze am Arbeitsplatz wichtig?</a:t>
            </a:r>
          </a:p>
          <a:p>
            <a:pPr marL="171450" indent="-171450">
              <a:buFont typeface="Arial" panose="020B0604020202020204" pitchFamily="34" charset="0"/>
              <a:buChar char="•"/>
            </a:pPr>
            <a:r>
              <a:rPr lang="de-DE" dirty="0"/>
              <a:t>Neben den Auswirkungen von Hitze auf die Gesundheit und das Wohlbefinden der Mitarbeitenden, beeinflusst Hitze auch die Qualität der Arbeit und die Produktivität der Kolleg*innen.</a:t>
            </a:r>
          </a:p>
          <a:p>
            <a:pPr marL="171450" indent="-171450">
              <a:buFont typeface="Arial" panose="020B0604020202020204" pitchFamily="34" charset="0"/>
              <a:buChar char="•"/>
            </a:pPr>
            <a:r>
              <a:rPr lang="de-DE" dirty="0"/>
              <a:t>Grundlegend ist es wichtig, die Raumtemperaturen in den verschiedenen Arbeitsbereichen der Einrichtung systematisch zu erfassen und schon frühzeitig Maßnahmen zur Kühlung, Lüftung und ggf. zum Ausweichen in kühlere Bereiche zu planen. </a:t>
            </a:r>
            <a:endParaRPr lang="de-DE" b="0" dirty="0"/>
          </a:p>
          <a:p>
            <a:endParaRPr lang="de-DE" dirty="0"/>
          </a:p>
        </p:txBody>
      </p:sp>
      <p:sp>
        <p:nvSpPr>
          <p:cNvPr id="4" name="Foliennummernplatzhalter 3"/>
          <p:cNvSpPr>
            <a:spLocks noGrp="1"/>
          </p:cNvSpPr>
          <p:nvPr>
            <p:ph type="sldNum" sz="quarter" idx="5"/>
          </p:nvPr>
        </p:nvSpPr>
        <p:spPr/>
        <p:txBody>
          <a:bodyPr/>
          <a:lstStyle/>
          <a:p>
            <a:fld id="{4D687E4F-D241-407C-8489-C7D318DBC780}" type="slidenum">
              <a:rPr lang="de-DE" smtClean="0"/>
              <a:t>6</a:t>
            </a:fld>
            <a:endParaRPr lang="de-DE"/>
          </a:p>
        </p:txBody>
      </p:sp>
    </p:spTree>
    <p:extLst>
      <p:ext uri="{BB962C8B-B14F-4D97-AF65-F5344CB8AC3E}">
        <p14:creationId xmlns:p14="http://schemas.microsoft.com/office/powerpoint/2010/main" val="123647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nSpc>
                <a:spcPct val="115000"/>
              </a:lnSpc>
              <a:spcAft>
                <a:spcPts val="1000"/>
              </a:spcAft>
              <a:buFont typeface="Arial" panose="020B0604020202020204" pitchFamily="34" charset="0"/>
              <a:buChar char="•"/>
            </a:pPr>
            <a:r>
              <a:rPr lang="de-DE" sz="1800" kern="100" dirty="0">
                <a:effectLst/>
                <a:latin typeface="Arial" panose="020B0604020202020204" pitchFamily="34" charset="0"/>
                <a:ea typeface="Calibri" panose="020F0502020204030204" pitchFamily="34" charset="0"/>
                <a:cs typeface="Calibri" panose="020F0502020204030204" pitchFamily="34" charset="0"/>
              </a:rPr>
              <a:t>Jeder Mensch erlebt Hitze anders</a:t>
            </a:r>
          </a:p>
          <a:p>
            <a:pPr marL="285750" indent="-285750">
              <a:lnSpc>
                <a:spcPct val="115000"/>
              </a:lnSpc>
              <a:spcAft>
                <a:spcPts val="1000"/>
              </a:spcAft>
              <a:buFont typeface="Arial" panose="020B0604020202020204" pitchFamily="34" charset="0"/>
              <a:buChar char="•"/>
            </a:pPr>
            <a:r>
              <a:rPr lang="de-DE" sz="1800" kern="100" dirty="0">
                <a:effectLst/>
                <a:latin typeface="Arial" panose="020B0604020202020204" pitchFamily="34" charset="0"/>
                <a:ea typeface="Calibri" panose="020F0502020204030204" pitchFamily="34" charset="0"/>
                <a:cs typeface="Calibri" panose="020F0502020204030204" pitchFamily="34" charset="0"/>
              </a:rPr>
              <a:t>Einige Personen haben keine oder leichte gesundheitliche Probleme </a:t>
            </a:r>
          </a:p>
          <a:p>
            <a:pPr marL="285750" indent="-285750">
              <a:lnSpc>
                <a:spcPct val="115000"/>
              </a:lnSpc>
              <a:spcAft>
                <a:spcPts val="1000"/>
              </a:spcAft>
              <a:buFont typeface="Arial" panose="020B0604020202020204" pitchFamily="34" charset="0"/>
              <a:buChar char="•"/>
            </a:pPr>
            <a:r>
              <a:rPr lang="de-DE" sz="1800" kern="100" dirty="0">
                <a:effectLst/>
                <a:latin typeface="Arial" panose="020B0604020202020204" pitchFamily="34" charset="0"/>
                <a:ea typeface="Calibri" panose="020F0502020204030204" pitchFamily="34" charset="0"/>
                <a:cs typeface="Calibri" panose="020F0502020204030204" pitchFamily="34" charset="0"/>
              </a:rPr>
              <a:t>Andere können durch Hitze so krank werden, dass sie ins Krankenhaus müssen oder Lebensgefahr besteht</a:t>
            </a:r>
            <a:r>
              <a:rPr lang="de-DE" sz="1800" kern="1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4" name="Foliennummernplatzhalter 3"/>
          <p:cNvSpPr>
            <a:spLocks noGrp="1"/>
          </p:cNvSpPr>
          <p:nvPr>
            <p:ph type="sldNum" sz="quarter" idx="5"/>
          </p:nvPr>
        </p:nvSpPr>
        <p:spPr/>
        <p:txBody>
          <a:bodyPr/>
          <a:lstStyle/>
          <a:p>
            <a:fld id="{4D687E4F-D241-407C-8489-C7D318DBC780}" type="slidenum">
              <a:rPr lang="de-DE" smtClean="0"/>
              <a:t>7</a:t>
            </a:fld>
            <a:endParaRPr lang="de-DE"/>
          </a:p>
        </p:txBody>
      </p:sp>
    </p:spTree>
    <p:extLst>
      <p:ext uri="{BB962C8B-B14F-4D97-AF65-F5344CB8AC3E}">
        <p14:creationId xmlns:p14="http://schemas.microsoft.com/office/powerpoint/2010/main" val="62688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Grundsätzlich hilfreich bei Hitzeperioden:</a:t>
            </a:r>
          </a:p>
          <a:p>
            <a:endParaRPr lang="de-DE" dirty="0"/>
          </a:p>
          <a:p>
            <a:r>
              <a:rPr lang="de-DE" b="1" dirty="0"/>
              <a:t>Informieren </a:t>
            </a:r>
            <a:r>
              <a:rPr lang="de-DE" b="1" dirty="0">
                <a:sym typeface="Wingdings" panose="05000000000000000000" pitchFamily="2" charset="2"/>
              </a:rPr>
              <a:t> </a:t>
            </a:r>
            <a:r>
              <a:rPr lang="de-DE" dirty="0"/>
              <a:t>Sie sich über Hitze, die Gesundheitsgefahren und wie man sich schützen kann.</a:t>
            </a:r>
          </a:p>
          <a:p>
            <a:endParaRPr lang="de-DE" dirty="0"/>
          </a:p>
          <a:p>
            <a:r>
              <a:rPr lang="de-DE" b="1" dirty="0"/>
              <a:t>Erklären </a:t>
            </a:r>
            <a:r>
              <a:rPr lang="de-DE" b="1" dirty="0">
                <a:sym typeface="Wingdings" panose="05000000000000000000" pitchFamily="2" charset="2"/>
              </a:rPr>
              <a:t> </a:t>
            </a:r>
            <a:r>
              <a:rPr lang="de-DE" dirty="0"/>
              <a:t>Sie den Bewohner*innen und Besucher*innen, warum das Thema „Hitze und Gesundheit“ wichtig ist.</a:t>
            </a:r>
          </a:p>
          <a:p>
            <a:endParaRPr lang="de-DE" dirty="0"/>
          </a:p>
          <a:p>
            <a:r>
              <a:rPr lang="de-DE" b="1" dirty="0"/>
              <a:t>Animieren </a:t>
            </a:r>
            <a:r>
              <a:rPr lang="de-DE" b="1" dirty="0">
                <a:sym typeface="Wingdings" panose="05000000000000000000" pitchFamily="2" charset="2"/>
              </a:rPr>
              <a:t> </a:t>
            </a:r>
            <a:r>
              <a:rPr lang="de-DE" dirty="0"/>
              <a:t>Sie alle in der Einrichtung wohnenden und arbeitenden Personen (Von der Pforte bis zur Haustechnik) Hitzeschutzmaßnahmen durchzuführen und beziehen Sie die Personen aktiv mit ein.</a:t>
            </a:r>
          </a:p>
          <a:p>
            <a:endParaRPr lang="de-DE" dirty="0"/>
          </a:p>
          <a:p>
            <a:r>
              <a:rPr lang="de-DE" b="1" dirty="0"/>
              <a:t>Bereitstellen und Verteilen </a:t>
            </a:r>
            <a:r>
              <a:rPr lang="de-DE" b="1" dirty="0">
                <a:sym typeface="Wingdings" panose="05000000000000000000" pitchFamily="2" charset="2"/>
              </a:rPr>
              <a:t> </a:t>
            </a:r>
            <a:r>
              <a:rPr lang="de-DE" dirty="0"/>
              <a:t>von Informationen über Hitze an alle Personen, die sich in der Einrichtung aufhalten, um das Bewusstsein zu stärken.</a:t>
            </a:r>
          </a:p>
          <a:p>
            <a:endParaRPr lang="de-DE" dirty="0"/>
          </a:p>
        </p:txBody>
      </p:sp>
      <p:sp>
        <p:nvSpPr>
          <p:cNvPr id="4" name="Foliennummernplatzhalter 3"/>
          <p:cNvSpPr>
            <a:spLocks noGrp="1"/>
          </p:cNvSpPr>
          <p:nvPr>
            <p:ph type="sldNum" sz="quarter" idx="5"/>
          </p:nvPr>
        </p:nvSpPr>
        <p:spPr/>
        <p:txBody>
          <a:bodyPr/>
          <a:lstStyle/>
          <a:p>
            <a:fld id="{4D687E4F-D241-407C-8489-C7D318DBC780}" type="slidenum">
              <a:rPr lang="de-DE" smtClean="0"/>
              <a:t>10</a:t>
            </a:fld>
            <a:endParaRPr lang="de-DE"/>
          </a:p>
        </p:txBody>
      </p:sp>
    </p:spTree>
    <p:extLst>
      <p:ext uri="{BB962C8B-B14F-4D97-AF65-F5344CB8AC3E}">
        <p14:creationId xmlns:p14="http://schemas.microsoft.com/office/powerpoint/2010/main" val="3725916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1. Technische &amp; wohnraumbezogene Maßnahmen</a:t>
            </a:r>
            <a:endParaRPr lang="de-DE" dirty="0"/>
          </a:p>
          <a:p>
            <a:pPr marL="171450" indent="-171450">
              <a:buFont typeface="Arial" panose="020B0604020202020204" pitchFamily="34" charset="0"/>
              <a:buChar char="•"/>
            </a:pPr>
            <a:r>
              <a:rPr lang="de-DE" dirty="0"/>
              <a:t>können vielerorts bereits mit wenig Aufwand umgesetzt werden. Bereits niedrigschwellige Maßnahmen haben einen deutlichen Effekt auf die Raumtemperatur. Für langfristige baulich-technische Maßnahmen lohnt es sich, Hitzeschutz mit einzuplanen und in die Gebäudekonzepte aufzunehmen. </a:t>
            </a:r>
          </a:p>
          <a:p>
            <a:endParaRPr lang="de-DE" dirty="0"/>
          </a:p>
          <a:p>
            <a:r>
              <a:rPr lang="de-DE" b="1" dirty="0"/>
              <a:t>2. Organisatorische Maßnahmen</a:t>
            </a:r>
          </a:p>
          <a:p>
            <a:pPr marL="171450" indent="-171450">
              <a:buFont typeface="Arial" panose="020B0604020202020204" pitchFamily="34" charset="0"/>
              <a:buChar char="•"/>
            </a:pPr>
            <a:r>
              <a:rPr lang="de-DE" dirty="0"/>
              <a:t>können in einigen Arbeitsbereichen für eine Entlastung sorgen, sofern es möglich ist, Arbeitsabläufe der Hitze anzupassen. Oft ist Kreativität und Teamarbeit hier der Schlüssel.</a:t>
            </a:r>
          </a:p>
          <a:p>
            <a:endParaRPr lang="de-DE" b="1" dirty="0"/>
          </a:p>
          <a:p>
            <a:r>
              <a:rPr lang="de-DE" b="1" dirty="0"/>
              <a:t>3. Persönliche und pflegerische Schutzmaßnahmen</a:t>
            </a:r>
          </a:p>
          <a:p>
            <a:pPr marL="171450" indent="-171450">
              <a:buFont typeface="Arial" panose="020B0604020202020204" pitchFamily="34" charset="0"/>
              <a:buChar char="•"/>
            </a:pPr>
            <a:r>
              <a:rPr lang="de-DE" dirty="0"/>
              <a:t>beziehen sich auf Hilfestellungen und Maßnahmen, die den Mitarbeitenden bei Hitze entlasten. Die pflegerischen Maßnahmen richten sich an den Gesundheitsschutz der Bewohnenden.</a:t>
            </a:r>
          </a:p>
          <a:p>
            <a:endParaRPr lang="de-DE" dirty="0"/>
          </a:p>
        </p:txBody>
      </p:sp>
      <p:sp>
        <p:nvSpPr>
          <p:cNvPr id="4" name="Foliennummernplatzhalter 3"/>
          <p:cNvSpPr>
            <a:spLocks noGrp="1"/>
          </p:cNvSpPr>
          <p:nvPr>
            <p:ph type="sldNum" sz="quarter" idx="5"/>
          </p:nvPr>
        </p:nvSpPr>
        <p:spPr/>
        <p:txBody>
          <a:bodyPr/>
          <a:lstStyle/>
          <a:p>
            <a:fld id="{4D687E4F-D241-407C-8489-C7D318DBC780}" type="slidenum">
              <a:rPr lang="de-DE" smtClean="0"/>
              <a:t>11</a:t>
            </a:fld>
            <a:endParaRPr lang="de-DE"/>
          </a:p>
        </p:txBody>
      </p:sp>
    </p:spTree>
    <p:extLst>
      <p:ext uri="{BB962C8B-B14F-4D97-AF65-F5344CB8AC3E}">
        <p14:creationId xmlns:p14="http://schemas.microsoft.com/office/powerpoint/2010/main" val="164321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kern="100" dirty="0">
                <a:effectLst/>
                <a:latin typeface="Arial" panose="020B0604020202020204" pitchFamily="34" charset="0"/>
                <a:ea typeface="Calibri" panose="020F0502020204030204" pitchFamily="34" charset="0"/>
                <a:cs typeface="Calibri" panose="020F0502020204030204" pitchFamily="34" charset="0"/>
              </a:rPr>
              <a:t>Sie kennen die Bewohner*innen sehr gut und sind Expert*innen der fachgerechten Pflege und Betreuung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kern="100" dirty="0">
                <a:effectLst/>
                <a:latin typeface="Arial" panose="020B0604020202020204" pitchFamily="34" charset="0"/>
                <a:ea typeface="Calibri" panose="020F0502020204030204" pitchFamily="34" charset="0"/>
                <a:cs typeface="Calibri" panose="020F0502020204030204" pitchFamily="34" charset="0"/>
              </a:rPr>
              <a:t>Dadurch können Sie die Situation oft sehr gut einschätzen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kern="100" dirty="0">
                <a:effectLst/>
                <a:latin typeface="Arial" panose="020B0604020202020204" pitchFamily="34" charset="0"/>
                <a:ea typeface="Calibri" panose="020F0502020204030204" pitchFamily="34" charset="0"/>
                <a:cs typeface="Calibri" panose="020F0502020204030204" pitchFamily="34" charset="0"/>
              </a:rPr>
              <a:t>Die Darstellung zeigt eine Vielzahl von Risiken, die Bewohner*innen betreffen können</a:t>
            </a:r>
            <a:endParaRPr lang="de-DE" sz="1800" b="0" kern="100" dirty="0">
              <a:effectLst/>
              <a:latin typeface="Calibri" panose="020F0502020204030204" pitchFamily="34" charset="0"/>
              <a:ea typeface="Calibri" panose="020F0502020204030204" pitchFamily="34" charset="0"/>
              <a:cs typeface="Calibri" panose="020F0502020204030204" pitchFamily="34" charset="0"/>
            </a:endParaRPr>
          </a:p>
          <a:p>
            <a:endParaRPr lang="de-DE" dirty="0"/>
          </a:p>
        </p:txBody>
      </p:sp>
      <p:sp>
        <p:nvSpPr>
          <p:cNvPr id="4" name="Foliennummernplatzhalter 3"/>
          <p:cNvSpPr>
            <a:spLocks noGrp="1"/>
          </p:cNvSpPr>
          <p:nvPr>
            <p:ph type="sldNum" sz="quarter" idx="5"/>
          </p:nvPr>
        </p:nvSpPr>
        <p:spPr/>
        <p:txBody>
          <a:bodyPr/>
          <a:lstStyle/>
          <a:p>
            <a:fld id="{4D687E4F-D241-407C-8489-C7D318DBC780}" type="slidenum">
              <a:rPr lang="de-DE" smtClean="0"/>
              <a:t>15</a:t>
            </a:fld>
            <a:endParaRPr lang="de-DE"/>
          </a:p>
        </p:txBody>
      </p:sp>
    </p:spTree>
    <p:extLst>
      <p:ext uri="{BB962C8B-B14F-4D97-AF65-F5344CB8AC3E}">
        <p14:creationId xmlns:p14="http://schemas.microsoft.com/office/powerpoint/2010/main" val="28325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87E4F-D241-407C-8489-C7D318DBC780}" type="slidenum">
              <a:rPr lang="de-DE" smtClean="0"/>
              <a:t>17</a:t>
            </a:fld>
            <a:endParaRPr lang="de-DE"/>
          </a:p>
        </p:txBody>
      </p:sp>
    </p:spTree>
    <p:extLst>
      <p:ext uri="{BB962C8B-B14F-4D97-AF65-F5344CB8AC3E}">
        <p14:creationId xmlns:p14="http://schemas.microsoft.com/office/powerpoint/2010/main" val="47514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06.06.2024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404316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06.06.2024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099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06.06.2024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3558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EB3054-B75A-4BD7-8B3E-8DC0F614FAF3}" type="datetimeFigureOut">
              <a:rPr lang="de-DE" smtClean="0"/>
              <a:t>06.06.2024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74290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EB3054-B75A-4BD7-8B3E-8DC0F614FAF3}" type="datetimeFigureOut">
              <a:rPr lang="de-DE" smtClean="0"/>
              <a:t>06.06.2024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02408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EB3054-B75A-4BD7-8B3E-8DC0F614FAF3}" type="datetimeFigureOut">
              <a:rPr lang="de-DE" smtClean="0"/>
              <a:t>06.06.2024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EB3054-B75A-4BD7-8B3E-8DC0F614FAF3}" type="datetimeFigureOut">
              <a:rPr lang="de-DE" smtClean="0"/>
              <a:t>06.06.2024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08769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06.06.2024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5388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06.06.2024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50988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06.06.2024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9920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a:solidFill>
            <a:srgbClr val="FFFFFF"/>
          </a:solidFill>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EB3054-B75A-4BD7-8B3E-8DC0F614FAF3}" type="datetimeFigureOut">
              <a:rPr lang="de-DE" smtClean="0"/>
              <a:t>06.06.2024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2006FE-6571-4354-8775-F8708372C227}" type="slidenum">
              <a:rPr lang="de-DE" smtClean="0"/>
              <a:t>‹Nr.›</a:t>
            </a:fld>
            <a:endParaRPr lang="de-DE"/>
          </a:p>
        </p:txBody>
      </p:sp>
      <p:pic>
        <p:nvPicPr>
          <p:cNvPr id="10" name="Grafik 9">
            <a:extLst>
              <a:ext uri="{FF2B5EF4-FFF2-40B4-BE49-F238E27FC236}">
                <a16:creationId xmlns:a16="http://schemas.microsoft.com/office/drawing/2014/main" id="{A706FDE2-8C03-3CCB-81A8-2B00205C1BB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827679" y="368107"/>
            <a:ext cx="1705730" cy="527344"/>
          </a:xfrm>
          <a:prstGeom prst="rect">
            <a:avLst/>
          </a:prstGeom>
        </p:spPr>
      </p:pic>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hyperlink" Target="https://www.klinikum.uni-muenchen.de/Bildungsmodule-Aerzte/de/bildungsmodule-mfa/index.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gdv.de/resource/blob/71010/a3958bc96e8cd55f2a8322f2dfafecf6/download-grafik-die-zahl-der-hitzetag-in-deutschland-data.pdf" TargetMode="External"/><Relationship Id="rId5" Type="http://schemas.openxmlformats.org/officeDocument/2006/relationships/hyperlink" Target="https://www.baua.de/DE/Angebote/Rechtstexte-und-Technische-Regeln/Regelwerk/ASR/pdf/ASR-A3-5.pdf?__blob=publicationFile&amp;v=5" TargetMode="External"/><Relationship Id="rId4" Type="http://schemas.openxmlformats.org/officeDocument/2006/relationships/hyperlink" Target="https://www.lgl.bayern.de/gesundheit/umweltbezogener_gesundheitsschutz/projekte_a_z/kluv_klapp.ht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elisabeth.olfermann@awo.org" TargetMode="External"/><Relationship Id="rId7" Type="http://schemas.openxmlformats.org/officeDocument/2006/relationships/image" Target="../media/image8.png"/><Relationship Id="rId2" Type="http://schemas.openxmlformats.org/officeDocument/2006/relationships/hyperlink" Target="https://higela.de/" TargetMode="External"/><Relationship Id="rId1" Type="http://schemas.openxmlformats.org/officeDocument/2006/relationships/slideLayout" Target="../slideLayouts/slideLayout2.xml"/><Relationship Id="rId6" Type="http://schemas.openxmlformats.org/officeDocument/2006/relationships/hyperlink" Target="mailto:david.vogel@klimawandel-gesundheit.de" TargetMode="External"/><Relationship Id="rId5" Type="http://schemas.openxmlformats.org/officeDocument/2006/relationships/image" Target="../media/image7.png"/><Relationship Id="rId4" Type="http://schemas.openxmlformats.org/officeDocument/2006/relationships/hyperlink" Target="mailto:felix.bittner@klimawandel-gesundheit.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higela.de/materialsammlung-hitzeschutz-projekt-higela/"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gdv.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baua.de/DE/Angebote/Rechtstexte-und-Technische-Regeln/Regelwerk/ASR/pdf/ASR-A3-5.pdf?__blob=publicationFile&amp;v=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fik 28" descr="Ein Bild, das Menschliches Gesicht, Cartoon, Zeichnung, Kleidung enthält.&#10;&#10;Automatisch generierte Beschreibung">
            <a:extLst>
              <a:ext uri="{FF2B5EF4-FFF2-40B4-BE49-F238E27FC236}">
                <a16:creationId xmlns:a16="http://schemas.microsoft.com/office/drawing/2014/main" id="{5AD16160-BFE5-5B82-13F0-744021227C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7373" y="3145403"/>
            <a:ext cx="3958303" cy="3295346"/>
          </a:xfrm>
          <a:prstGeom prst="rect">
            <a:avLst/>
          </a:prstGeom>
        </p:spPr>
      </p:pic>
      <p:sp>
        <p:nvSpPr>
          <p:cNvPr id="2" name="Titel 1"/>
          <p:cNvSpPr>
            <a:spLocks noGrp="1"/>
          </p:cNvSpPr>
          <p:nvPr>
            <p:ph type="ctrTitle"/>
          </p:nvPr>
        </p:nvSpPr>
        <p:spPr/>
        <p:txBody>
          <a:bodyPr/>
          <a:lstStyle/>
          <a:p>
            <a:r>
              <a:rPr lang="de-DE" dirty="0">
                <a:solidFill>
                  <a:srgbClr val="3E7187"/>
                </a:solidFill>
              </a:rPr>
              <a:t>Hitze am Arbeitsort</a:t>
            </a:r>
          </a:p>
        </p:txBody>
      </p:sp>
      <p:sp>
        <p:nvSpPr>
          <p:cNvPr id="3" name="Untertitel 2"/>
          <p:cNvSpPr>
            <a:spLocks noGrp="1"/>
          </p:cNvSpPr>
          <p:nvPr>
            <p:ph type="subTitle" idx="1"/>
          </p:nvPr>
        </p:nvSpPr>
        <p:spPr>
          <a:noFill/>
        </p:spPr>
        <p:txBody>
          <a:bodyPr>
            <a:normAutofit/>
          </a:bodyPr>
          <a:lstStyle/>
          <a:p>
            <a:r>
              <a:rPr lang="de-DE" sz="4000" dirty="0">
                <a:solidFill>
                  <a:srgbClr val="C9596C"/>
                </a:solidFill>
              </a:rPr>
              <a:t>Was können wir tun?</a:t>
            </a:r>
          </a:p>
        </p:txBody>
      </p:sp>
      <p:pic>
        <p:nvPicPr>
          <p:cNvPr id="4" name="Grafik 3">
            <a:extLst>
              <a:ext uri="{FF2B5EF4-FFF2-40B4-BE49-F238E27FC236}">
                <a16:creationId xmlns:a16="http://schemas.microsoft.com/office/drawing/2014/main" id="{2B8A55FF-19C0-74A6-765F-04115A1771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7849" y="1030288"/>
            <a:ext cx="5347319" cy="1653179"/>
          </a:xfrm>
          <a:prstGeom prst="rect">
            <a:avLst/>
          </a:prstGeom>
        </p:spPr>
      </p:pic>
      <p:grpSp>
        <p:nvGrpSpPr>
          <p:cNvPr id="5" name="Gruppieren 4">
            <a:extLst>
              <a:ext uri="{FF2B5EF4-FFF2-40B4-BE49-F238E27FC236}">
                <a16:creationId xmlns:a16="http://schemas.microsoft.com/office/drawing/2014/main" id="{484D8B6E-2F64-AAEB-9DF3-C489019DFE86}"/>
              </a:ext>
            </a:extLst>
          </p:cNvPr>
          <p:cNvGrpSpPr/>
          <p:nvPr/>
        </p:nvGrpSpPr>
        <p:grpSpPr>
          <a:xfrm>
            <a:off x="0" y="5878621"/>
            <a:ext cx="12177660" cy="988257"/>
            <a:chOff x="-8878" y="5878620"/>
            <a:chExt cx="9147830" cy="988257"/>
          </a:xfrm>
        </p:grpSpPr>
        <p:sp>
          <p:nvSpPr>
            <p:cNvPr id="6" name="Rechtwinkliges Dreieck 5">
              <a:extLst>
                <a:ext uri="{FF2B5EF4-FFF2-40B4-BE49-F238E27FC236}">
                  <a16:creationId xmlns:a16="http://schemas.microsoft.com/office/drawing/2014/main" id="{AD236450-D026-774E-AA5C-69D9A522FDB2}"/>
                </a:ext>
              </a:extLst>
            </p:cNvPr>
            <p:cNvSpPr/>
            <p:nvPr/>
          </p:nvSpPr>
          <p:spPr>
            <a:xfrm rot="16200000">
              <a:off x="8055877" y="5656403"/>
              <a:ext cx="852257" cy="1313893"/>
            </a:xfrm>
            <a:prstGeom prst="r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7" name="Gleichschenkliges Dreieck 6">
              <a:extLst>
                <a:ext uri="{FF2B5EF4-FFF2-40B4-BE49-F238E27FC236}">
                  <a16:creationId xmlns:a16="http://schemas.microsoft.com/office/drawing/2014/main" id="{965F7CCC-1C67-0CB7-0649-A708E1336FCA}"/>
                </a:ext>
              </a:extLst>
            </p:cNvPr>
            <p:cNvSpPr/>
            <p:nvPr/>
          </p:nvSpPr>
          <p:spPr>
            <a:xfrm>
              <a:off x="5006969" y="6135796"/>
              <a:ext cx="4039340" cy="595082"/>
            </a:xfrm>
            <a:prstGeom prs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8" name="Gleichschenkliges Dreieck 7">
              <a:extLst>
                <a:ext uri="{FF2B5EF4-FFF2-40B4-BE49-F238E27FC236}">
                  <a16:creationId xmlns:a16="http://schemas.microsoft.com/office/drawing/2014/main" id="{61DA847C-C7D4-5AB9-B068-B04207B23772}"/>
                </a:ext>
              </a:extLst>
            </p:cNvPr>
            <p:cNvSpPr/>
            <p:nvPr/>
          </p:nvSpPr>
          <p:spPr>
            <a:xfrm>
              <a:off x="1429077" y="5968092"/>
              <a:ext cx="5736527" cy="766564"/>
            </a:xfrm>
            <a:prstGeom prs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9" name="Gleichschenkliges Dreieck 8">
              <a:extLst>
                <a:ext uri="{FF2B5EF4-FFF2-40B4-BE49-F238E27FC236}">
                  <a16:creationId xmlns:a16="http://schemas.microsoft.com/office/drawing/2014/main" id="{526E21A3-B34F-9FE0-9C74-1766F82D4F95}"/>
                </a:ext>
              </a:extLst>
            </p:cNvPr>
            <p:cNvSpPr/>
            <p:nvPr/>
          </p:nvSpPr>
          <p:spPr>
            <a:xfrm>
              <a:off x="-5049" y="6244779"/>
              <a:ext cx="5073120" cy="494699"/>
            </a:xfrm>
            <a:prstGeom prs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0" name="Rechtwinkliges Dreieck 9">
              <a:extLst>
                <a:ext uri="{FF2B5EF4-FFF2-40B4-BE49-F238E27FC236}">
                  <a16:creationId xmlns:a16="http://schemas.microsoft.com/office/drawing/2014/main" id="{58AE25D1-B4AE-36F1-542A-71DF8E5CE51A}"/>
                </a:ext>
              </a:extLst>
            </p:cNvPr>
            <p:cNvSpPr/>
            <p:nvPr/>
          </p:nvSpPr>
          <p:spPr>
            <a:xfrm>
              <a:off x="-2736" y="5878620"/>
              <a:ext cx="867984" cy="852258"/>
            </a:xfrm>
            <a:prstGeom prst="r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1" name="Rechtwinkliges Dreieck 10">
              <a:extLst>
                <a:ext uri="{FF2B5EF4-FFF2-40B4-BE49-F238E27FC236}">
                  <a16:creationId xmlns:a16="http://schemas.microsoft.com/office/drawing/2014/main" id="{46F8928D-D965-B2C3-C176-AF47158F382E}"/>
                </a:ext>
              </a:extLst>
            </p:cNvPr>
            <p:cNvSpPr/>
            <p:nvPr/>
          </p:nvSpPr>
          <p:spPr>
            <a:xfrm rot="16200000">
              <a:off x="8052048" y="5783802"/>
              <a:ext cx="852257" cy="1313893"/>
            </a:xfrm>
            <a:prstGeom prst="r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2" name="Gleichschenkliges Dreieck 11">
              <a:extLst>
                <a:ext uri="{FF2B5EF4-FFF2-40B4-BE49-F238E27FC236}">
                  <a16:creationId xmlns:a16="http://schemas.microsoft.com/office/drawing/2014/main" id="{88178B63-E09B-3D21-342E-3A8674BB9B89}"/>
                </a:ext>
              </a:extLst>
            </p:cNvPr>
            <p:cNvSpPr/>
            <p:nvPr/>
          </p:nvSpPr>
          <p:spPr>
            <a:xfrm>
              <a:off x="5003140" y="6263195"/>
              <a:ext cx="4039340" cy="595082"/>
            </a:xfrm>
            <a:prstGeom prs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3" name="Gleichschenkliges Dreieck 12">
              <a:extLst>
                <a:ext uri="{FF2B5EF4-FFF2-40B4-BE49-F238E27FC236}">
                  <a16:creationId xmlns:a16="http://schemas.microsoft.com/office/drawing/2014/main" id="{F4A62A08-1F33-29A0-DAEA-2513F98DA52B}"/>
                </a:ext>
              </a:extLst>
            </p:cNvPr>
            <p:cNvSpPr/>
            <p:nvPr/>
          </p:nvSpPr>
          <p:spPr>
            <a:xfrm>
              <a:off x="1425248" y="6095491"/>
              <a:ext cx="5736527" cy="766564"/>
            </a:xfrm>
            <a:prstGeom prs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4" name="Gleichschenkliges Dreieck 13">
              <a:extLst>
                <a:ext uri="{FF2B5EF4-FFF2-40B4-BE49-F238E27FC236}">
                  <a16:creationId xmlns:a16="http://schemas.microsoft.com/office/drawing/2014/main" id="{39BE3741-2CBC-61F2-7C60-DE05509EDAC7}"/>
                </a:ext>
              </a:extLst>
            </p:cNvPr>
            <p:cNvSpPr/>
            <p:nvPr/>
          </p:nvSpPr>
          <p:spPr>
            <a:xfrm>
              <a:off x="-8878" y="6372178"/>
              <a:ext cx="5073120" cy="494699"/>
            </a:xfrm>
            <a:prstGeom prs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5" name="Rechtwinkliges Dreieck 14">
              <a:extLst>
                <a:ext uri="{FF2B5EF4-FFF2-40B4-BE49-F238E27FC236}">
                  <a16:creationId xmlns:a16="http://schemas.microsoft.com/office/drawing/2014/main" id="{5CE2B64B-BC3A-D820-E97B-A246012B7AF8}"/>
                </a:ext>
              </a:extLst>
            </p:cNvPr>
            <p:cNvSpPr/>
            <p:nvPr/>
          </p:nvSpPr>
          <p:spPr>
            <a:xfrm>
              <a:off x="-6565" y="6006019"/>
              <a:ext cx="867984" cy="852258"/>
            </a:xfrm>
            <a:prstGeom prst="r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grpSp>
      <p:grpSp>
        <p:nvGrpSpPr>
          <p:cNvPr id="16" name="Group 6">
            <a:extLst>
              <a:ext uri="{FF2B5EF4-FFF2-40B4-BE49-F238E27FC236}">
                <a16:creationId xmlns:a16="http://schemas.microsoft.com/office/drawing/2014/main" id="{850ADD9F-F5CD-405C-ED66-F0CCE1103454}"/>
              </a:ext>
            </a:extLst>
          </p:cNvPr>
          <p:cNvGrpSpPr>
            <a:grpSpLocks/>
          </p:cNvGrpSpPr>
          <p:nvPr/>
        </p:nvGrpSpPr>
        <p:grpSpPr bwMode="auto">
          <a:xfrm>
            <a:off x="8176" y="-6389"/>
            <a:ext cx="12192000" cy="952825"/>
            <a:chOff x="0" y="0"/>
            <a:chExt cx="106484" cy="7812"/>
          </a:xfrm>
        </p:grpSpPr>
        <p:sp>
          <p:nvSpPr>
            <p:cNvPr id="17" name="Rechtwinkliges Dreieck 1815376395">
              <a:extLst>
                <a:ext uri="{FF2B5EF4-FFF2-40B4-BE49-F238E27FC236}">
                  <a16:creationId xmlns:a16="http://schemas.microsoft.com/office/drawing/2014/main" id="{0B0A80DF-AEF4-297E-2CD6-9F409609EE84}"/>
                </a:ext>
              </a:extLst>
            </p:cNvPr>
            <p:cNvSpPr>
              <a:spLocks noChangeArrowheads="1"/>
            </p:cNvSpPr>
            <p:nvPr/>
          </p:nvSpPr>
          <p:spPr bwMode="auto">
            <a:xfrm rot="5400000">
              <a:off x="4251" y="-3002"/>
              <a:ext cx="6559" cy="15062"/>
            </a:xfrm>
            <a:prstGeom prst="rtTriangle">
              <a:avLst/>
            </a:prstGeom>
            <a:gradFill rotWithShape="0">
              <a:gsLst>
                <a:gs pos="0">
                  <a:srgbClr val="9DB4C2"/>
                </a:gs>
                <a:gs pos="50000">
                  <a:srgbClr val="C3D0D8"/>
                </a:gs>
                <a:gs pos="100000">
                  <a:srgbClr val="E2E7EA"/>
                </a:gs>
              </a:gsLst>
              <a:lin ang="189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18" name="Gleichschenkliges Dreieck 1182009804">
              <a:extLst>
                <a:ext uri="{FF2B5EF4-FFF2-40B4-BE49-F238E27FC236}">
                  <a16:creationId xmlns:a16="http://schemas.microsoft.com/office/drawing/2014/main" id="{0329FF00-2DB4-FCBB-FF89-9A48F32CF99A}"/>
                </a:ext>
              </a:extLst>
            </p:cNvPr>
            <p:cNvSpPr>
              <a:spLocks noChangeArrowheads="1"/>
            </p:cNvSpPr>
            <p:nvPr/>
          </p:nvSpPr>
          <p:spPr bwMode="auto">
            <a:xfrm rot="10800000">
              <a:off x="2494" y="1040"/>
              <a:ext cx="46368" cy="4572"/>
            </a:xfrm>
            <a:prstGeom prst="triangle">
              <a:avLst>
                <a:gd name="adj" fmla="val 50000"/>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19" name="Gleichschenkliges Dreieck 1144090269">
              <a:extLst>
                <a:ext uri="{FF2B5EF4-FFF2-40B4-BE49-F238E27FC236}">
                  <a16:creationId xmlns:a16="http://schemas.microsoft.com/office/drawing/2014/main" id="{2B55D66B-8048-9A3C-3E9E-82C0D5068C48}"/>
                </a:ext>
              </a:extLst>
            </p:cNvPr>
            <p:cNvSpPr>
              <a:spLocks noChangeArrowheads="1"/>
            </p:cNvSpPr>
            <p:nvPr/>
          </p:nvSpPr>
          <p:spPr bwMode="auto">
            <a:xfrm rot="10800000">
              <a:off x="24084" y="1015"/>
              <a:ext cx="65876" cy="5900"/>
            </a:xfrm>
            <a:prstGeom prst="triangle">
              <a:avLst>
                <a:gd name="adj" fmla="val 50000"/>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0" name="Gleichschenkliges Dreieck 592075704">
              <a:extLst>
                <a:ext uri="{FF2B5EF4-FFF2-40B4-BE49-F238E27FC236}">
                  <a16:creationId xmlns:a16="http://schemas.microsoft.com/office/drawing/2014/main" id="{F02CF6F9-13A5-3E4A-EEBD-298CAF843EE7}"/>
                </a:ext>
              </a:extLst>
            </p:cNvPr>
            <p:cNvSpPr>
              <a:spLocks noChangeArrowheads="1"/>
            </p:cNvSpPr>
            <p:nvPr/>
          </p:nvSpPr>
          <p:spPr bwMode="auto">
            <a:xfrm rot="10800000">
              <a:off x="48189" y="979"/>
              <a:ext cx="58248" cy="3798"/>
            </a:xfrm>
            <a:prstGeom prst="triangle">
              <a:avLst>
                <a:gd name="adj" fmla="val 50000"/>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1" name="Rechtwinkliges Dreieck 1586044566">
              <a:extLst>
                <a:ext uri="{FF2B5EF4-FFF2-40B4-BE49-F238E27FC236}">
                  <a16:creationId xmlns:a16="http://schemas.microsoft.com/office/drawing/2014/main" id="{C68C5D41-BECD-48D4-BABF-D673742114AE}"/>
                </a:ext>
              </a:extLst>
            </p:cNvPr>
            <p:cNvSpPr>
              <a:spLocks noChangeArrowheads="1"/>
            </p:cNvSpPr>
            <p:nvPr/>
          </p:nvSpPr>
          <p:spPr bwMode="auto">
            <a:xfrm rot="10800000">
              <a:off x="96462" y="1040"/>
              <a:ext cx="9936" cy="6559"/>
            </a:xfrm>
            <a:prstGeom prst="rtTriangle">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2" name="Rechtwinkliges Dreieck 1641705334">
              <a:extLst>
                <a:ext uri="{FF2B5EF4-FFF2-40B4-BE49-F238E27FC236}">
                  <a16:creationId xmlns:a16="http://schemas.microsoft.com/office/drawing/2014/main" id="{ECC1EC07-795B-4AF3-0B26-4C8B853911AD}"/>
                </a:ext>
              </a:extLst>
            </p:cNvPr>
            <p:cNvSpPr>
              <a:spLocks noChangeArrowheads="1"/>
            </p:cNvSpPr>
            <p:nvPr/>
          </p:nvSpPr>
          <p:spPr bwMode="auto">
            <a:xfrm rot="5400000">
              <a:off x="4248" y="-4198"/>
              <a:ext cx="6566" cy="15062"/>
            </a:xfrm>
            <a:prstGeom prst="rtTriangle">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a:endParaRPr>
            </a:p>
          </p:txBody>
        </p:sp>
        <p:sp>
          <p:nvSpPr>
            <p:cNvPr id="23" name="Gleichschenkliges Dreieck 142991632">
              <a:extLst>
                <a:ext uri="{FF2B5EF4-FFF2-40B4-BE49-F238E27FC236}">
                  <a16:creationId xmlns:a16="http://schemas.microsoft.com/office/drawing/2014/main" id="{FA389485-4D52-B9FA-90B3-4660F9CE9EDD}"/>
                </a:ext>
              </a:extLst>
            </p:cNvPr>
            <p:cNvSpPr>
              <a:spLocks noChangeArrowheads="1"/>
            </p:cNvSpPr>
            <p:nvPr/>
          </p:nvSpPr>
          <p:spPr bwMode="auto">
            <a:xfrm rot="10800000">
              <a:off x="2534" y="64"/>
              <a:ext cx="46361" cy="4572"/>
            </a:xfrm>
            <a:prstGeom prst="triangle">
              <a:avLst>
                <a:gd name="adj" fmla="val 50000"/>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4" name="Gleichschenkliges Dreieck 1223167754">
              <a:extLst>
                <a:ext uri="{FF2B5EF4-FFF2-40B4-BE49-F238E27FC236}">
                  <a16:creationId xmlns:a16="http://schemas.microsoft.com/office/drawing/2014/main" id="{5565DAAD-BADC-D92D-DE64-D76B7967D099}"/>
                </a:ext>
              </a:extLst>
            </p:cNvPr>
            <p:cNvSpPr>
              <a:spLocks noChangeArrowheads="1"/>
            </p:cNvSpPr>
            <p:nvPr/>
          </p:nvSpPr>
          <p:spPr bwMode="auto">
            <a:xfrm rot="10800000">
              <a:off x="24130" y="32"/>
              <a:ext cx="65877" cy="5900"/>
            </a:xfrm>
            <a:prstGeom prst="triangle">
              <a:avLst>
                <a:gd name="adj" fmla="val 50000"/>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5" name="Gleichschenkliges Dreieck 762813839">
              <a:extLst>
                <a:ext uri="{FF2B5EF4-FFF2-40B4-BE49-F238E27FC236}">
                  <a16:creationId xmlns:a16="http://schemas.microsoft.com/office/drawing/2014/main" id="{2EC8F8C8-4D43-37C1-EE4F-E396DC6ABD5B}"/>
                </a:ext>
              </a:extLst>
            </p:cNvPr>
            <p:cNvSpPr>
              <a:spLocks noChangeArrowheads="1"/>
            </p:cNvSpPr>
            <p:nvPr/>
          </p:nvSpPr>
          <p:spPr bwMode="auto">
            <a:xfrm rot="10800000">
              <a:off x="48236" y="0"/>
              <a:ext cx="58248" cy="3798"/>
            </a:xfrm>
            <a:prstGeom prst="triangle">
              <a:avLst>
                <a:gd name="adj" fmla="val 50000"/>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6" name="Rechtwinkliges Dreieck 50882317">
              <a:extLst>
                <a:ext uri="{FF2B5EF4-FFF2-40B4-BE49-F238E27FC236}">
                  <a16:creationId xmlns:a16="http://schemas.microsoft.com/office/drawing/2014/main" id="{F3AB6759-7F95-6643-0885-E3E12974100B}"/>
                </a:ext>
              </a:extLst>
            </p:cNvPr>
            <p:cNvSpPr>
              <a:spLocks noChangeArrowheads="1"/>
            </p:cNvSpPr>
            <p:nvPr/>
          </p:nvSpPr>
          <p:spPr bwMode="auto">
            <a:xfrm rot="10800000">
              <a:off x="96512" y="64"/>
              <a:ext cx="9943" cy="6560"/>
            </a:xfrm>
            <a:prstGeom prst="rtTriangle">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grpSp>
      <p:grpSp>
        <p:nvGrpSpPr>
          <p:cNvPr id="30" name="Gruppieren 29">
            <a:extLst>
              <a:ext uri="{FF2B5EF4-FFF2-40B4-BE49-F238E27FC236}">
                <a16:creationId xmlns:a16="http://schemas.microsoft.com/office/drawing/2014/main" id="{914123D8-DC9B-2BB9-F960-B65592E2A5CF}"/>
              </a:ext>
            </a:extLst>
          </p:cNvPr>
          <p:cNvGrpSpPr>
            <a:grpSpLocks noChangeAspect="1"/>
          </p:cNvGrpSpPr>
          <p:nvPr/>
        </p:nvGrpSpPr>
        <p:grpSpPr>
          <a:xfrm>
            <a:off x="7706524" y="114295"/>
            <a:ext cx="4339300" cy="791705"/>
            <a:chOff x="3817622" y="-140735"/>
            <a:chExt cx="5309077" cy="968640"/>
          </a:xfrm>
          <a:solidFill>
            <a:srgbClr val="FFFFFF"/>
          </a:solidFill>
        </p:grpSpPr>
        <p:sp>
          <p:nvSpPr>
            <p:cNvPr id="31" name="Textfeld 30">
              <a:extLst>
                <a:ext uri="{FF2B5EF4-FFF2-40B4-BE49-F238E27FC236}">
                  <a16:creationId xmlns:a16="http://schemas.microsoft.com/office/drawing/2014/main" id="{4916773A-29B4-4A29-8519-C1FBCAE269B4}"/>
                </a:ext>
              </a:extLst>
            </p:cNvPr>
            <p:cNvSpPr txBox="1"/>
            <p:nvPr/>
          </p:nvSpPr>
          <p:spPr>
            <a:xfrm>
              <a:off x="3817622" y="-140735"/>
              <a:ext cx="5309077" cy="96864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a:endParaRPr>
            </a:p>
          </p:txBody>
        </p:sp>
        <p:pic>
          <p:nvPicPr>
            <p:cNvPr id="32" name="Picture 2">
              <a:extLst>
                <a:ext uri="{FF2B5EF4-FFF2-40B4-BE49-F238E27FC236}">
                  <a16:creationId xmlns:a16="http://schemas.microsoft.com/office/drawing/2014/main" id="{EC5D3C81-7A6C-B93C-6F0B-589792C2199A}"/>
                </a:ext>
              </a:extLst>
            </p:cNvPr>
            <p:cNvPicPr/>
            <p:nvPr/>
          </p:nvPicPr>
          <p:blipFill>
            <a:blip r:embed="rId4"/>
            <a:stretch/>
          </p:blipFill>
          <p:spPr>
            <a:xfrm>
              <a:off x="5541470" y="-120994"/>
              <a:ext cx="1256400" cy="866520"/>
            </a:xfrm>
            <a:prstGeom prst="rect">
              <a:avLst/>
            </a:prstGeom>
            <a:grpFill/>
            <a:ln>
              <a:noFill/>
            </a:ln>
          </p:spPr>
        </p:pic>
        <p:pic>
          <p:nvPicPr>
            <p:cNvPr id="33" name="Picture 5">
              <a:extLst>
                <a:ext uri="{FF2B5EF4-FFF2-40B4-BE49-F238E27FC236}">
                  <a16:creationId xmlns:a16="http://schemas.microsoft.com/office/drawing/2014/main" id="{DBBE327A-8D50-BDC1-C4D5-E9EDF468E1A1}"/>
                </a:ext>
              </a:extLst>
            </p:cNvPr>
            <p:cNvPicPr/>
            <p:nvPr/>
          </p:nvPicPr>
          <p:blipFill>
            <a:blip r:embed="rId5"/>
            <a:stretch/>
          </p:blipFill>
          <p:spPr>
            <a:xfrm>
              <a:off x="4214908" y="138848"/>
              <a:ext cx="1127880" cy="545040"/>
            </a:xfrm>
            <a:prstGeom prst="rect">
              <a:avLst/>
            </a:prstGeom>
            <a:grpFill/>
            <a:ln>
              <a:noFill/>
            </a:ln>
          </p:spPr>
        </p:pic>
        <p:pic>
          <p:nvPicPr>
            <p:cNvPr id="34" name="Grafik 3">
              <a:extLst>
                <a:ext uri="{FF2B5EF4-FFF2-40B4-BE49-F238E27FC236}">
                  <a16:creationId xmlns:a16="http://schemas.microsoft.com/office/drawing/2014/main" id="{C019FCED-3B32-CB0B-0431-584F71049DA3}"/>
                </a:ext>
              </a:extLst>
            </p:cNvPr>
            <p:cNvPicPr/>
            <p:nvPr/>
          </p:nvPicPr>
          <p:blipFill>
            <a:blip r:embed="rId6"/>
            <a:stretch/>
          </p:blipFill>
          <p:spPr>
            <a:xfrm>
              <a:off x="6745968" y="-140735"/>
              <a:ext cx="2380731" cy="872117"/>
            </a:xfrm>
            <a:prstGeom prst="rect">
              <a:avLst/>
            </a:prstGeom>
            <a:grpFill/>
            <a:ln>
              <a:noFill/>
            </a:ln>
          </p:spPr>
        </p:pic>
      </p:grpSp>
    </p:spTree>
    <p:extLst>
      <p:ext uri="{BB962C8B-B14F-4D97-AF65-F5344CB8AC3E}">
        <p14:creationId xmlns:p14="http://schemas.microsoft.com/office/powerpoint/2010/main" val="157749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B5EFA13-0662-D828-3731-1F623A35DDB1}"/>
              </a:ext>
            </a:extLst>
          </p:cNvPr>
          <p:cNvSpPr txBox="1"/>
          <p:nvPr/>
        </p:nvSpPr>
        <p:spPr>
          <a:xfrm>
            <a:off x="1915425" y="255389"/>
            <a:ext cx="8758325" cy="430887"/>
          </a:xfrm>
          <a:prstGeom prst="rect">
            <a:avLst/>
          </a:prstGeom>
          <a:noFill/>
        </p:spPr>
        <p:txBody>
          <a:bodyPr wrap="square" rtlCol="0">
            <a:spAutoFit/>
          </a:bodyPr>
          <a:lstStyle/>
          <a:p>
            <a:r>
              <a:rPr lang="de-DE" sz="2200" b="1" dirty="0"/>
              <a:t>Ungünstige Faktoren bei der Arbeit während Hitze</a:t>
            </a:r>
            <a:endParaRPr lang="de-DE" dirty="0"/>
          </a:p>
        </p:txBody>
      </p:sp>
      <p:sp>
        <p:nvSpPr>
          <p:cNvPr id="2" name="Textfeld 1">
            <a:extLst>
              <a:ext uri="{FF2B5EF4-FFF2-40B4-BE49-F238E27FC236}">
                <a16:creationId xmlns:a16="http://schemas.microsoft.com/office/drawing/2014/main" id="{14B624F4-9C76-E605-9EE3-75EA369DAB67}"/>
              </a:ext>
            </a:extLst>
          </p:cNvPr>
          <p:cNvSpPr txBox="1"/>
          <p:nvPr/>
        </p:nvSpPr>
        <p:spPr>
          <a:xfrm>
            <a:off x="284671" y="17253"/>
            <a:ext cx="595223" cy="1015663"/>
          </a:xfrm>
          <a:prstGeom prst="rect">
            <a:avLst/>
          </a:prstGeom>
          <a:noFill/>
        </p:spPr>
        <p:txBody>
          <a:bodyPr wrap="square" rtlCol="0">
            <a:spAutoFit/>
          </a:bodyPr>
          <a:lstStyle/>
          <a:p>
            <a:r>
              <a:rPr lang="de-DE" sz="6000" dirty="0">
                <a:solidFill>
                  <a:srgbClr val="3E7187"/>
                </a:solidFill>
              </a:rPr>
              <a:t>6</a:t>
            </a:r>
          </a:p>
        </p:txBody>
      </p:sp>
      <p:pic>
        <p:nvPicPr>
          <p:cNvPr id="5" name="Grafik 4">
            <a:extLst>
              <a:ext uri="{FF2B5EF4-FFF2-40B4-BE49-F238E27FC236}">
                <a16:creationId xmlns:a16="http://schemas.microsoft.com/office/drawing/2014/main" id="{1C3F18F5-7B2B-D97D-A0CB-014D23F7FDA3}"/>
              </a:ext>
            </a:extLst>
          </p:cNvPr>
          <p:cNvPicPr>
            <a:picLocks noChangeAspect="1"/>
          </p:cNvPicPr>
          <p:nvPr/>
        </p:nvPicPr>
        <p:blipFill>
          <a:blip r:embed="rId3"/>
          <a:stretch>
            <a:fillRect/>
          </a:stretch>
        </p:blipFill>
        <p:spPr>
          <a:xfrm>
            <a:off x="1704172" y="1306249"/>
            <a:ext cx="8268503" cy="4599697"/>
          </a:xfrm>
          <a:prstGeom prst="rect">
            <a:avLst/>
          </a:prstGeom>
        </p:spPr>
      </p:pic>
      <p:sp>
        <p:nvSpPr>
          <p:cNvPr id="6" name="Rechteck 5">
            <a:extLst>
              <a:ext uri="{FF2B5EF4-FFF2-40B4-BE49-F238E27FC236}">
                <a16:creationId xmlns:a16="http://schemas.microsoft.com/office/drawing/2014/main" id="{42A01967-8A08-74E1-FA97-74C0CBD280C1}"/>
              </a:ext>
            </a:extLst>
          </p:cNvPr>
          <p:cNvSpPr/>
          <p:nvPr/>
        </p:nvSpPr>
        <p:spPr>
          <a:xfrm>
            <a:off x="6534150" y="1485900"/>
            <a:ext cx="1752600" cy="695325"/>
          </a:xfrm>
          <a:prstGeom prst="rect">
            <a:avLst/>
          </a:prstGeom>
          <a:solidFill>
            <a:srgbClr val="C9596C"/>
          </a:solidFill>
          <a:ln>
            <a:solidFill>
              <a:srgbClr val="C95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FCE214EE-46B7-4453-90BE-6CF3A7EED928}"/>
              </a:ext>
            </a:extLst>
          </p:cNvPr>
          <p:cNvSpPr/>
          <p:nvPr/>
        </p:nvSpPr>
        <p:spPr>
          <a:xfrm>
            <a:off x="2466975" y="2733675"/>
            <a:ext cx="1752600" cy="695325"/>
          </a:xfrm>
          <a:prstGeom prst="rect">
            <a:avLst/>
          </a:prstGeom>
          <a:solidFill>
            <a:srgbClr val="C9596C"/>
          </a:solidFill>
          <a:ln>
            <a:solidFill>
              <a:srgbClr val="C95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247F1816-4F5F-855C-4511-8B4DEF261E78}"/>
              </a:ext>
            </a:extLst>
          </p:cNvPr>
          <p:cNvSpPr/>
          <p:nvPr/>
        </p:nvSpPr>
        <p:spPr>
          <a:xfrm>
            <a:off x="6534150" y="4550903"/>
            <a:ext cx="2762250" cy="695325"/>
          </a:xfrm>
          <a:prstGeom prst="rect">
            <a:avLst/>
          </a:prstGeom>
          <a:solidFill>
            <a:srgbClr val="C9596C"/>
          </a:solidFill>
          <a:ln>
            <a:solidFill>
              <a:srgbClr val="C95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BF5B8F5E-36A9-CCD0-2F1B-E3209A8C15D6}"/>
              </a:ext>
            </a:extLst>
          </p:cNvPr>
          <p:cNvSpPr/>
          <p:nvPr/>
        </p:nvSpPr>
        <p:spPr>
          <a:xfrm>
            <a:off x="7115175" y="3195860"/>
            <a:ext cx="1476375" cy="695325"/>
          </a:xfrm>
          <a:prstGeom prst="rect">
            <a:avLst/>
          </a:prstGeom>
          <a:solidFill>
            <a:srgbClr val="C9596C"/>
          </a:solidFill>
          <a:ln>
            <a:solidFill>
              <a:srgbClr val="C95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ACFE4BAF-4BC2-D797-4A2B-FD1855758B65}"/>
              </a:ext>
            </a:extLst>
          </p:cNvPr>
          <p:cNvSpPr/>
          <p:nvPr/>
        </p:nvSpPr>
        <p:spPr>
          <a:xfrm>
            <a:off x="2466974" y="4550903"/>
            <a:ext cx="2314575" cy="695325"/>
          </a:xfrm>
          <a:prstGeom prst="rect">
            <a:avLst/>
          </a:prstGeom>
          <a:solidFill>
            <a:srgbClr val="C9596C"/>
          </a:solidFill>
          <a:ln>
            <a:solidFill>
              <a:srgbClr val="C95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A6183ADA-0C62-3429-A96B-09E0CB02FE68}"/>
              </a:ext>
            </a:extLst>
          </p:cNvPr>
          <p:cNvSpPr/>
          <p:nvPr/>
        </p:nvSpPr>
        <p:spPr>
          <a:xfrm>
            <a:off x="2781298" y="1611773"/>
            <a:ext cx="2314575" cy="331328"/>
          </a:xfrm>
          <a:prstGeom prst="rect">
            <a:avLst/>
          </a:prstGeom>
          <a:solidFill>
            <a:srgbClr val="C9596C"/>
          </a:solidFill>
          <a:ln>
            <a:solidFill>
              <a:srgbClr val="C95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481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B5EFA13-0662-D828-3731-1F623A35DDB1}"/>
              </a:ext>
            </a:extLst>
          </p:cNvPr>
          <p:cNvSpPr txBox="1"/>
          <p:nvPr/>
        </p:nvSpPr>
        <p:spPr>
          <a:xfrm>
            <a:off x="1915425" y="255389"/>
            <a:ext cx="8758325" cy="707886"/>
          </a:xfrm>
          <a:prstGeom prst="rect">
            <a:avLst/>
          </a:prstGeom>
          <a:noFill/>
        </p:spPr>
        <p:txBody>
          <a:bodyPr wrap="square" rtlCol="0">
            <a:spAutoFit/>
          </a:bodyPr>
          <a:lstStyle/>
          <a:p>
            <a:r>
              <a:rPr lang="de-DE" sz="2200" b="1" dirty="0"/>
              <a:t>Hitzeschutzmaßnahmen am Arbeitsort</a:t>
            </a:r>
          </a:p>
          <a:p>
            <a:r>
              <a:rPr lang="de-DE" dirty="0"/>
              <a:t>Das TOP-Prinzip als Hilfestellung</a:t>
            </a:r>
          </a:p>
        </p:txBody>
      </p:sp>
      <p:sp>
        <p:nvSpPr>
          <p:cNvPr id="2" name="Textfeld 1">
            <a:extLst>
              <a:ext uri="{FF2B5EF4-FFF2-40B4-BE49-F238E27FC236}">
                <a16:creationId xmlns:a16="http://schemas.microsoft.com/office/drawing/2014/main" id="{14B624F4-9C76-E605-9EE3-75EA369DAB67}"/>
              </a:ext>
            </a:extLst>
          </p:cNvPr>
          <p:cNvSpPr txBox="1"/>
          <p:nvPr/>
        </p:nvSpPr>
        <p:spPr>
          <a:xfrm>
            <a:off x="284671" y="17253"/>
            <a:ext cx="595223" cy="1015663"/>
          </a:xfrm>
          <a:prstGeom prst="rect">
            <a:avLst/>
          </a:prstGeom>
          <a:noFill/>
        </p:spPr>
        <p:txBody>
          <a:bodyPr wrap="square" rtlCol="0">
            <a:spAutoFit/>
          </a:bodyPr>
          <a:lstStyle/>
          <a:p>
            <a:r>
              <a:rPr lang="de-DE" sz="6000" dirty="0">
                <a:solidFill>
                  <a:srgbClr val="3E7187"/>
                </a:solidFill>
              </a:rPr>
              <a:t>7</a:t>
            </a:r>
          </a:p>
        </p:txBody>
      </p:sp>
      <p:graphicFrame>
        <p:nvGraphicFramePr>
          <p:cNvPr id="15" name="Diagramm 14">
            <a:extLst>
              <a:ext uri="{FF2B5EF4-FFF2-40B4-BE49-F238E27FC236}">
                <a16:creationId xmlns:a16="http://schemas.microsoft.com/office/drawing/2014/main" id="{ECE83E2D-9CCD-F27C-628A-F0F8A80C296F}"/>
              </a:ext>
            </a:extLst>
          </p:cNvPr>
          <p:cNvGraphicFramePr/>
          <p:nvPr>
            <p:extLst>
              <p:ext uri="{D42A27DB-BD31-4B8C-83A1-F6EECF244321}">
                <p14:modId xmlns:p14="http://schemas.microsoft.com/office/powerpoint/2010/main" val="3518303017"/>
              </p:ext>
            </p:extLst>
          </p:nvPr>
        </p:nvGraphicFramePr>
        <p:xfrm>
          <a:off x="1663101" y="115661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feld 17">
            <a:extLst>
              <a:ext uri="{FF2B5EF4-FFF2-40B4-BE49-F238E27FC236}">
                <a16:creationId xmlns:a16="http://schemas.microsoft.com/office/drawing/2014/main" id="{85E22881-57E8-956F-C4FB-931B66554CF6}"/>
              </a:ext>
            </a:extLst>
          </p:cNvPr>
          <p:cNvSpPr txBox="1"/>
          <p:nvPr/>
        </p:nvSpPr>
        <p:spPr>
          <a:xfrm>
            <a:off x="5080000" y="2501900"/>
            <a:ext cx="241300" cy="584775"/>
          </a:xfrm>
          <a:prstGeom prst="rect">
            <a:avLst/>
          </a:prstGeom>
          <a:noFill/>
        </p:spPr>
        <p:txBody>
          <a:bodyPr wrap="square" rtlCol="0">
            <a:spAutoFit/>
          </a:bodyPr>
          <a:lstStyle/>
          <a:p>
            <a:r>
              <a:rPr lang="de-DE" sz="3200" b="1" dirty="0">
                <a:solidFill>
                  <a:srgbClr val="FFFFFF"/>
                </a:solidFill>
              </a:rPr>
              <a:t>O</a:t>
            </a:r>
          </a:p>
        </p:txBody>
      </p:sp>
      <p:sp>
        <p:nvSpPr>
          <p:cNvPr id="19" name="Textfeld 18">
            <a:extLst>
              <a:ext uri="{FF2B5EF4-FFF2-40B4-BE49-F238E27FC236}">
                <a16:creationId xmlns:a16="http://schemas.microsoft.com/office/drawing/2014/main" id="{4BFC81C8-CB2B-9B33-6C0E-849AF57F3765}"/>
              </a:ext>
            </a:extLst>
          </p:cNvPr>
          <p:cNvSpPr txBox="1"/>
          <p:nvPr/>
        </p:nvSpPr>
        <p:spPr>
          <a:xfrm>
            <a:off x="5727101" y="3428998"/>
            <a:ext cx="241300" cy="584775"/>
          </a:xfrm>
          <a:prstGeom prst="rect">
            <a:avLst/>
          </a:prstGeom>
          <a:noFill/>
        </p:spPr>
        <p:txBody>
          <a:bodyPr wrap="square" rtlCol="0">
            <a:spAutoFit/>
          </a:bodyPr>
          <a:lstStyle/>
          <a:p>
            <a:r>
              <a:rPr lang="de-DE" sz="3200" b="1" dirty="0">
                <a:solidFill>
                  <a:srgbClr val="FFFFFF"/>
                </a:solidFill>
              </a:rPr>
              <a:t>P</a:t>
            </a:r>
          </a:p>
        </p:txBody>
      </p:sp>
      <p:sp>
        <p:nvSpPr>
          <p:cNvPr id="20" name="Textfeld 19">
            <a:extLst>
              <a:ext uri="{FF2B5EF4-FFF2-40B4-BE49-F238E27FC236}">
                <a16:creationId xmlns:a16="http://schemas.microsoft.com/office/drawing/2014/main" id="{79968F35-BF86-6E2C-040E-CD87B54ED4B0}"/>
              </a:ext>
            </a:extLst>
          </p:cNvPr>
          <p:cNvSpPr txBox="1"/>
          <p:nvPr/>
        </p:nvSpPr>
        <p:spPr>
          <a:xfrm>
            <a:off x="4445000" y="3428999"/>
            <a:ext cx="241300" cy="584775"/>
          </a:xfrm>
          <a:prstGeom prst="rect">
            <a:avLst/>
          </a:prstGeom>
          <a:noFill/>
        </p:spPr>
        <p:txBody>
          <a:bodyPr wrap="square" rtlCol="0">
            <a:spAutoFit/>
          </a:bodyPr>
          <a:lstStyle/>
          <a:p>
            <a:r>
              <a:rPr lang="de-DE" sz="3200" b="1" dirty="0">
                <a:solidFill>
                  <a:srgbClr val="FFFFFF"/>
                </a:solidFill>
              </a:rPr>
              <a:t>T</a:t>
            </a:r>
          </a:p>
        </p:txBody>
      </p:sp>
    </p:spTree>
    <p:extLst>
      <p:ext uri="{BB962C8B-B14F-4D97-AF65-F5344CB8AC3E}">
        <p14:creationId xmlns:p14="http://schemas.microsoft.com/office/powerpoint/2010/main" val="111051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B5EFA13-0662-D828-3731-1F623A35DDB1}"/>
              </a:ext>
            </a:extLst>
          </p:cNvPr>
          <p:cNvSpPr txBox="1"/>
          <p:nvPr/>
        </p:nvSpPr>
        <p:spPr>
          <a:xfrm>
            <a:off x="1915425" y="255389"/>
            <a:ext cx="7533375" cy="430887"/>
          </a:xfrm>
          <a:prstGeom prst="rect">
            <a:avLst/>
          </a:prstGeom>
          <a:solidFill>
            <a:srgbClr val="97B2BC"/>
          </a:solidFill>
        </p:spPr>
        <p:txBody>
          <a:bodyPr wrap="square" rtlCol="0">
            <a:spAutoFit/>
          </a:bodyPr>
          <a:lstStyle/>
          <a:p>
            <a:r>
              <a:rPr lang="de-DE" sz="2200" b="1" dirty="0"/>
              <a:t>TOP-Maßnahmen - Technik und Wohnraum</a:t>
            </a:r>
          </a:p>
        </p:txBody>
      </p:sp>
      <p:sp>
        <p:nvSpPr>
          <p:cNvPr id="2" name="Textfeld 1">
            <a:extLst>
              <a:ext uri="{FF2B5EF4-FFF2-40B4-BE49-F238E27FC236}">
                <a16:creationId xmlns:a16="http://schemas.microsoft.com/office/drawing/2014/main" id="{14B624F4-9C76-E605-9EE3-75EA369DAB67}"/>
              </a:ext>
            </a:extLst>
          </p:cNvPr>
          <p:cNvSpPr txBox="1"/>
          <p:nvPr/>
        </p:nvSpPr>
        <p:spPr>
          <a:xfrm>
            <a:off x="284671" y="17253"/>
            <a:ext cx="595223" cy="1015663"/>
          </a:xfrm>
          <a:prstGeom prst="rect">
            <a:avLst/>
          </a:prstGeom>
          <a:noFill/>
        </p:spPr>
        <p:txBody>
          <a:bodyPr wrap="square" rtlCol="0">
            <a:spAutoFit/>
          </a:bodyPr>
          <a:lstStyle/>
          <a:p>
            <a:r>
              <a:rPr lang="de-DE" sz="6000" dirty="0">
                <a:solidFill>
                  <a:srgbClr val="C9596C"/>
                </a:solidFill>
              </a:rPr>
              <a:t>8</a:t>
            </a:r>
          </a:p>
        </p:txBody>
      </p:sp>
      <p:sp>
        <p:nvSpPr>
          <p:cNvPr id="38" name="Textfeld 37">
            <a:extLst>
              <a:ext uri="{FF2B5EF4-FFF2-40B4-BE49-F238E27FC236}">
                <a16:creationId xmlns:a16="http://schemas.microsoft.com/office/drawing/2014/main" id="{BCD87B48-E8A5-5CCE-1DE1-3BF9892E6677}"/>
              </a:ext>
            </a:extLst>
          </p:cNvPr>
          <p:cNvSpPr txBox="1"/>
          <p:nvPr/>
        </p:nvSpPr>
        <p:spPr>
          <a:xfrm>
            <a:off x="1600435" y="1552959"/>
            <a:ext cx="4311329" cy="1200329"/>
          </a:xfrm>
          <a:prstGeom prst="rect">
            <a:avLst/>
          </a:prstGeom>
          <a:noFill/>
        </p:spPr>
        <p:txBody>
          <a:bodyPr wrap="square" rtlCol="0">
            <a:spAutoFit/>
          </a:bodyPr>
          <a:lstStyle/>
          <a:p>
            <a:r>
              <a:rPr lang="de-DE" b="1" dirty="0"/>
              <a:t>Achten Sie auf die Raumtemperatur</a:t>
            </a:r>
          </a:p>
          <a:p>
            <a:pPr marL="285750" indent="-285750">
              <a:buFont typeface="Arial" panose="020B0604020202020204" pitchFamily="34" charset="0"/>
              <a:buChar char="•"/>
            </a:pPr>
            <a:r>
              <a:rPr lang="de-DE" dirty="0"/>
              <a:t>Idealerweise nicht über 26°C Lufttemperatur und 60%rF Luftfeuchtigkeit</a:t>
            </a:r>
            <a:endParaRPr lang="de-DE" b="1" dirty="0"/>
          </a:p>
        </p:txBody>
      </p:sp>
      <p:sp>
        <p:nvSpPr>
          <p:cNvPr id="39" name="Textfeld 38">
            <a:extLst>
              <a:ext uri="{FF2B5EF4-FFF2-40B4-BE49-F238E27FC236}">
                <a16:creationId xmlns:a16="http://schemas.microsoft.com/office/drawing/2014/main" id="{279423DC-59F6-5D72-79FF-32DF4F21538F}"/>
              </a:ext>
            </a:extLst>
          </p:cNvPr>
          <p:cNvSpPr txBox="1"/>
          <p:nvPr/>
        </p:nvSpPr>
        <p:spPr>
          <a:xfrm>
            <a:off x="1647088" y="3419881"/>
            <a:ext cx="4448912" cy="1200329"/>
          </a:xfrm>
          <a:prstGeom prst="rect">
            <a:avLst/>
          </a:prstGeom>
          <a:noFill/>
        </p:spPr>
        <p:txBody>
          <a:bodyPr wrap="square" rtlCol="0">
            <a:spAutoFit/>
          </a:bodyPr>
          <a:lstStyle/>
          <a:p>
            <a:r>
              <a:rPr lang="de-DE" b="1" dirty="0"/>
              <a:t>Lassen Sie Hitze gar nicht in das Haus</a:t>
            </a:r>
          </a:p>
          <a:p>
            <a:pPr marL="285750" indent="-285750">
              <a:buFont typeface="Arial" panose="020B0604020202020204" pitchFamily="34" charset="0"/>
              <a:buChar char="•"/>
            </a:pPr>
            <a:r>
              <a:rPr lang="de-DE" dirty="0"/>
              <a:t>Verschatten sobald die Sonne direkt hineinscheint. Äußerliche Verschattung ist am effektivsten.</a:t>
            </a:r>
          </a:p>
        </p:txBody>
      </p:sp>
      <p:sp>
        <p:nvSpPr>
          <p:cNvPr id="40" name="Textfeld 39">
            <a:extLst>
              <a:ext uri="{FF2B5EF4-FFF2-40B4-BE49-F238E27FC236}">
                <a16:creationId xmlns:a16="http://schemas.microsoft.com/office/drawing/2014/main" id="{5AB94525-35CD-5F52-3541-8D616DE11BF3}"/>
              </a:ext>
            </a:extLst>
          </p:cNvPr>
          <p:cNvSpPr txBox="1"/>
          <p:nvPr/>
        </p:nvSpPr>
        <p:spPr>
          <a:xfrm>
            <a:off x="7497309" y="1535275"/>
            <a:ext cx="4694692" cy="923330"/>
          </a:xfrm>
          <a:prstGeom prst="rect">
            <a:avLst/>
          </a:prstGeom>
          <a:noFill/>
        </p:spPr>
        <p:txBody>
          <a:bodyPr wrap="square" rtlCol="0">
            <a:spAutoFit/>
          </a:bodyPr>
          <a:lstStyle/>
          <a:p>
            <a:r>
              <a:rPr lang="de-DE" b="1" dirty="0"/>
              <a:t>Lüften Sie während kühler Temperaturen</a:t>
            </a:r>
          </a:p>
          <a:p>
            <a:pPr marL="285750" indent="-285750">
              <a:buFont typeface="Arial" panose="020B0604020202020204" pitchFamily="34" charset="0"/>
              <a:buChar char="•"/>
            </a:pPr>
            <a:r>
              <a:rPr lang="de-DE" dirty="0"/>
              <a:t>Am besten in der Nacht oder den frühen Morgenstunden </a:t>
            </a:r>
          </a:p>
        </p:txBody>
      </p:sp>
      <p:sp>
        <p:nvSpPr>
          <p:cNvPr id="43" name="Textfeld 42">
            <a:extLst>
              <a:ext uri="{FF2B5EF4-FFF2-40B4-BE49-F238E27FC236}">
                <a16:creationId xmlns:a16="http://schemas.microsoft.com/office/drawing/2014/main" id="{5E7DC0D6-DF56-BA7B-DDBB-724E254C3085}"/>
              </a:ext>
            </a:extLst>
          </p:cNvPr>
          <p:cNvSpPr txBox="1"/>
          <p:nvPr/>
        </p:nvSpPr>
        <p:spPr>
          <a:xfrm>
            <a:off x="7497308" y="3419290"/>
            <a:ext cx="4694692" cy="1200329"/>
          </a:xfrm>
          <a:prstGeom prst="rect">
            <a:avLst/>
          </a:prstGeom>
          <a:noFill/>
        </p:spPr>
        <p:txBody>
          <a:bodyPr wrap="square" rtlCol="0">
            <a:spAutoFit/>
          </a:bodyPr>
          <a:lstStyle/>
          <a:p>
            <a:r>
              <a:rPr lang="de-DE" b="1" dirty="0"/>
              <a:t>Nutzen Sie Ventilatoren bei Bedarf</a:t>
            </a:r>
          </a:p>
          <a:p>
            <a:pPr marL="285750" indent="-285750">
              <a:buFont typeface="Arial" panose="020B0604020202020204" pitchFamily="34" charset="0"/>
              <a:buChar char="•"/>
            </a:pPr>
            <a:r>
              <a:rPr lang="de-DE" dirty="0"/>
              <a:t>Vorsicht vor direktem Luftzug und nicht verwenden bei einer Lufttemperatur von 36°C</a:t>
            </a:r>
          </a:p>
        </p:txBody>
      </p:sp>
      <p:sp>
        <p:nvSpPr>
          <p:cNvPr id="10" name="Textfeld 9">
            <a:extLst>
              <a:ext uri="{FF2B5EF4-FFF2-40B4-BE49-F238E27FC236}">
                <a16:creationId xmlns:a16="http://schemas.microsoft.com/office/drawing/2014/main" id="{4A2BAAA0-C958-A4AE-7C21-7270220CF255}"/>
              </a:ext>
            </a:extLst>
          </p:cNvPr>
          <p:cNvSpPr txBox="1"/>
          <p:nvPr/>
        </p:nvSpPr>
        <p:spPr>
          <a:xfrm>
            <a:off x="1600434" y="5419221"/>
            <a:ext cx="4311329" cy="1200329"/>
          </a:xfrm>
          <a:prstGeom prst="rect">
            <a:avLst/>
          </a:prstGeom>
          <a:noFill/>
        </p:spPr>
        <p:txBody>
          <a:bodyPr wrap="square" rtlCol="0">
            <a:spAutoFit/>
          </a:bodyPr>
          <a:lstStyle/>
          <a:p>
            <a:r>
              <a:rPr lang="de-DE" b="1" dirty="0"/>
              <a:t>Klimaanlagen können eine sinnvolle Ergänzung sein</a:t>
            </a:r>
          </a:p>
          <a:p>
            <a:pPr marL="285750" indent="-285750">
              <a:buFont typeface="Arial" panose="020B0604020202020204" pitchFamily="34" charset="0"/>
              <a:buChar char="•"/>
            </a:pPr>
            <a:r>
              <a:rPr lang="de-DE" dirty="0"/>
              <a:t>Z.B. in Medikamenten- und Ruheräumen</a:t>
            </a:r>
          </a:p>
        </p:txBody>
      </p:sp>
      <p:pic>
        <p:nvPicPr>
          <p:cNvPr id="11" name="Grafik 10" descr="Ein Bild, das Kreis, Grafiken, Cartoon, Kreativität enthält.&#10;&#10;Automatisch generierte Beschreibung">
            <a:extLst>
              <a:ext uri="{FF2B5EF4-FFF2-40B4-BE49-F238E27FC236}">
                <a16:creationId xmlns:a16="http://schemas.microsoft.com/office/drawing/2014/main" id="{0406F637-0410-8CE7-4431-88876524C5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252246"/>
            <a:ext cx="1504887" cy="1538554"/>
          </a:xfrm>
          <a:prstGeom prst="rect">
            <a:avLst/>
          </a:prstGeom>
        </p:spPr>
      </p:pic>
      <p:pic>
        <p:nvPicPr>
          <p:cNvPr id="13" name="Grafik 12" descr="Ein Bild, das Screenshot, Grafiken, Design, Grafikdesign enthält.&#10;&#10;Automatisch generierte Beschreibung">
            <a:extLst>
              <a:ext uri="{FF2B5EF4-FFF2-40B4-BE49-F238E27FC236}">
                <a16:creationId xmlns:a16="http://schemas.microsoft.com/office/drawing/2014/main" id="{C42B8EF0-1BF0-A724-C7A0-C46B08774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1" y="1382369"/>
            <a:ext cx="1507776" cy="1541507"/>
          </a:xfrm>
          <a:prstGeom prst="rect">
            <a:avLst/>
          </a:prstGeom>
        </p:spPr>
      </p:pic>
      <p:pic>
        <p:nvPicPr>
          <p:cNvPr id="15" name="Grafik 14" descr="Ein Bild, das Screenshot, Grafiken, Symbol, Design enthält.&#10;&#10;Automatisch generierte Beschreibung">
            <a:extLst>
              <a:ext uri="{FF2B5EF4-FFF2-40B4-BE49-F238E27FC236}">
                <a16:creationId xmlns:a16="http://schemas.microsoft.com/office/drawing/2014/main" id="{26A85706-CC3D-8A10-3BA6-5E7CB43ECA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836" y="1417501"/>
            <a:ext cx="1468252" cy="1471247"/>
          </a:xfrm>
          <a:prstGeom prst="rect">
            <a:avLst/>
          </a:prstGeom>
        </p:spPr>
      </p:pic>
      <p:pic>
        <p:nvPicPr>
          <p:cNvPr id="17" name="Grafik 16" descr="Ein Bild, das Beerdigung, Symbol, Screenshot, Logo enthält.&#10;&#10;Automatisch generierte Beschreibung">
            <a:extLst>
              <a:ext uri="{FF2B5EF4-FFF2-40B4-BE49-F238E27FC236}">
                <a16:creationId xmlns:a16="http://schemas.microsoft.com/office/drawing/2014/main" id="{E5A995D8-38DD-D335-0254-370D097F4C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35" y="5154164"/>
            <a:ext cx="1468252" cy="1468429"/>
          </a:xfrm>
          <a:prstGeom prst="rect">
            <a:avLst/>
          </a:prstGeom>
        </p:spPr>
      </p:pic>
      <p:pic>
        <p:nvPicPr>
          <p:cNvPr id="19" name="Grafik 18" descr="Ein Bild, das Symbol, Logo, Emblem, Screenshot enthält.&#10;&#10;Automatisch generierte Beschreibung">
            <a:extLst>
              <a:ext uri="{FF2B5EF4-FFF2-40B4-BE49-F238E27FC236}">
                <a16:creationId xmlns:a16="http://schemas.microsoft.com/office/drawing/2014/main" id="{3B8E9ED5-2744-F5E3-144D-75D68AA1C1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74" y="3249293"/>
            <a:ext cx="1538554" cy="1541507"/>
          </a:xfrm>
          <a:prstGeom prst="rect">
            <a:avLst/>
          </a:prstGeom>
        </p:spPr>
      </p:pic>
    </p:spTree>
    <p:extLst>
      <p:ext uri="{BB962C8B-B14F-4D97-AF65-F5344CB8AC3E}">
        <p14:creationId xmlns:p14="http://schemas.microsoft.com/office/powerpoint/2010/main" val="32991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B5EFA13-0662-D828-3731-1F623A35DDB1}"/>
              </a:ext>
            </a:extLst>
          </p:cNvPr>
          <p:cNvSpPr txBox="1"/>
          <p:nvPr/>
        </p:nvSpPr>
        <p:spPr>
          <a:xfrm>
            <a:off x="1915425" y="255389"/>
            <a:ext cx="7533375" cy="430887"/>
          </a:xfrm>
          <a:prstGeom prst="rect">
            <a:avLst/>
          </a:prstGeom>
          <a:solidFill>
            <a:srgbClr val="DDA6AD"/>
          </a:solidFill>
        </p:spPr>
        <p:txBody>
          <a:bodyPr wrap="square" rtlCol="0">
            <a:spAutoFit/>
          </a:bodyPr>
          <a:lstStyle/>
          <a:p>
            <a:r>
              <a:rPr lang="de-DE" sz="2200" b="1" dirty="0"/>
              <a:t>TOP-Maßnahmen - Organisation</a:t>
            </a:r>
          </a:p>
        </p:txBody>
      </p:sp>
      <p:sp>
        <p:nvSpPr>
          <p:cNvPr id="2" name="Textfeld 1">
            <a:extLst>
              <a:ext uri="{FF2B5EF4-FFF2-40B4-BE49-F238E27FC236}">
                <a16:creationId xmlns:a16="http://schemas.microsoft.com/office/drawing/2014/main" id="{14B624F4-9C76-E605-9EE3-75EA369DAB67}"/>
              </a:ext>
            </a:extLst>
          </p:cNvPr>
          <p:cNvSpPr txBox="1"/>
          <p:nvPr/>
        </p:nvSpPr>
        <p:spPr>
          <a:xfrm>
            <a:off x="284671" y="17253"/>
            <a:ext cx="595223" cy="1015663"/>
          </a:xfrm>
          <a:prstGeom prst="rect">
            <a:avLst/>
          </a:prstGeom>
          <a:noFill/>
        </p:spPr>
        <p:txBody>
          <a:bodyPr wrap="square" rtlCol="0">
            <a:spAutoFit/>
          </a:bodyPr>
          <a:lstStyle/>
          <a:p>
            <a:r>
              <a:rPr lang="de-DE" sz="6000" dirty="0">
                <a:solidFill>
                  <a:srgbClr val="3E7187"/>
                </a:solidFill>
              </a:rPr>
              <a:t>9</a:t>
            </a:r>
          </a:p>
        </p:txBody>
      </p:sp>
      <p:sp>
        <p:nvSpPr>
          <p:cNvPr id="38" name="Textfeld 37">
            <a:extLst>
              <a:ext uri="{FF2B5EF4-FFF2-40B4-BE49-F238E27FC236}">
                <a16:creationId xmlns:a16="http://schemas.microsoft.com/office/drawing/2014/main" id="{BCD87B48-E8A5-5CCE-1DE1-3BF9892E6677}"/>
              </a:ext>
            </a:extLst>
          </p:cNvPr>
          <p:cNvSpPr txBox="1"/>
          <p:nvPr/>
        </p:nvSpPr>
        <p:spPr>
          <a:xfrm>
            <a:off x="1600435" y="1467603"/>
            <a:ext cx="4311329" cy="923330"/>
          </a:xfrm>
          <a:prstGeom prst="rect">
            <a:avLst/>
          </a:prstGeom>
          <a:noFill/>
        </p:spPr>
        <p:txBody>
          <a:bodyPr wrap="square" rtlCol="0">
            <a:spAutoFit/>
          </a:bodyPr>
          <a:lstStyle/>
          <a:p>
            <a:r>
              <a:rPr lang="de-DE" b="1" dirty="0"/>
              <a:t>Informieren Sie sich und andere</a:t>
            </a:r>
          </a:p>
          <a:p>
            <a:pPr marL="285750" indent="-285750">
              <a:buFont typeface="Arial" panose="020B0604020202020204" pitchFamily="34" charset="0"/>
              <a:buChar char="•"/>
            </a:pPr>
            <a:r>
              <a:rPr lang="de-DE" dirty="0"/>
              <a:t>Vom Deutschen Wetterdienst können Hitzewarnungen erreicht werden</a:t>
            </a:r>
            <a:endParaRPr lang="de-DE" b="1" dirty="0"/>
          </a:p>
        </p:txBody>
      </p:sp>
      <p:sp>
        <p:nvSpPr>
          <p:cNvPr id="39" name="Textfeld 38">
            <a:extLst>
              <a:ext uri="{FF2B5EF4-FFF2-40B4-BE49-F238E27FC236}">
                <a16:creationId xmlns:a16="http://schemas.microsoft.com/office/drawing/2014/main" id="{279423DC-59F6-5D72-79FF-32DF4F21538F}"/>
              </a:ext>
            </a:extLst>
          </p:cNvPr>
          <p:cNvSpPr txBox="1"/>
          <p:nvPr/>
        </p:nvSpPr>
        <p:spPr>
          <a:xfrm>
            <a:off x="1647088" y="3334525"/>
            <a:ext cx="4448912" cy="1200329"/>
          </a:xfrm>
          <a:prstGeom prst="rect">
            <a:avLst/>
          </a:prstGeom>
          <a:noFill/>
        </p:spPr>
        <p:txBody>
          <a:bodyPr wrap="square" rtlCol="0">
            <a:spAutoFit/>
          </a:bodyPr>
          <a:lstStyle/>
          <a:p>
            <a:r>
              <a:rPr lang="de-DE" b="1" dirty="0"/>
              <a:t>Bereiten Sie sich gemeinschaftlich vor</a:t>
            </a:r>
          </a:p>
          <a:p>
            <a:pPr marL="285750" indent="-285750">
              <a:buFont typeface="Arial" panose="020B0604020202020204" pitchFamily="34" charset="0"/>
              <a:buChar char="•"/>
            </a:pPr>
            <a:r>
              <a:rPr lang="de-DE" dirty="0"/>
              <a:t>Hitzeaktionspläne und Steuerungsgruppen erleichtern die Vorbereitung und Umsetzung </a:t>
            </a:r>
          </a:p>
        </p:txBody>
      </p:sp>
      <p:sp>
        <p:nvSpPr>
          <p:cNvPr id="40" name="Textfeld 39">
            <a:extLst>
              <a:ext uri="{FF2B5EF4-FFF2-40B4-BE49-F238E27FC236}">
                <a16:creationId xmlns:a16="http://schemas.microsoft.com/office/drawing/2014/main" id="{5AB94525-35CD-5F52-3541-8D616DE11BF3}"/>
              </a:ext>
            </a:extLst>
          </p:cNvPr>
          <p:cNvSpPr txBox="1"/>
          <p:nvPr/>
        </p:nvSpPr>
        <p:spPr>
          <a:xfrm>
            <a:off x="7425180" y="1462874"/>
            <a:ext cx="4766819" cy="1200329"/>
          </a:xfrm>
          <a:prstGeom prst="rect">
            <a:avLst/>
          </a:prstGeom>
          <a:noFill/>
        </p:spPr>
        <p:txBody>
          <a:bodyPr wrap="square" rtlCol="0">
            <a:spAutoFit/>
          </a:bodyPr>
          <a:lstStyle/>
          <a:p>
            <a:r>
              <a:rPr lang="de-DE" b="1" dirty="0"/>
              <a:t>Passen Sie Ihre Arbeitsabläufe an die Hitze an</a:t>
            </a:r>
          </a:p>
          <a:p>
            <a:pPr marL="285750" indent="-285750">
              <a:buFont typeface="Arial" panose="020B0604020202020204" pitchFamily="34" charset="0"/>
              <a:buChar char="•"/>
            </a:pPr>
            <a:r>
              <a:rPr lang="de-DE" dirty="0"/>
              <a:t>Sofern es möglich ist, anstrengende Tätigkeiten in kühle Zeiten verschieben	</a:t>
            </a:r>
          </a:p>
        </p:txBody>
      </p:sp>
      <p:sp>
        <p:nvSpPr>
          <p:cNvPr id="43" name="Textfeld 42">
            <a:extLst>
              <a:ext uri="{FF2B5EF4-FFF2-40B4-BE49-F238E27FC236}">
                <a16:creationId xmlns:a16="http://schemas.microsoft.com/office/drawing/2014/main" id="{5E7DC0D6-DF56-BA7B-DDBB-724E254C3085}"/>
              </a:ext>
            </a:extLst>
          </p:cNvPr>
          <p:cNvSpPr txBox="1"/>
          <p:nvPr/>
        </p:nvSpPr>
        <p:spPr>
          <a:xfrm>
            <a:off x="7425180" y="3346889"/>
            <a:ext cx="4766819" cy="1200329"/>
          </a:xfrm>
          <a:prstGeom prst="rect">
            <a:avLst/>
          </a:prstGeom>
          <a:noFill/>
        </p:spPr>
        <p:txBody>
          <a:bodyPr wrap="square" rtlCol="0">
            <a:spAutoFit/>
          </a:bodyPr>
          <a:lstStyle/>
          <a:p>
            <a:r>
              <a:rPr lang="de-DE" b="1" dirty="0"/>
              <a:t>Nutzen Sie kühle Räumlichkeiten</a:t>
            </a:r>
          </a:p>
          <a:p>
            <a:pPr marL="285750" indent="-285750">
              <a:buFont typeface="Arial" panose="020B0604020202020204" pitchFamily="34" charset="0"/>
              <a:buChar char="•"/>
            </a:pPr>
            <a:r>
              <a:rPr lang="de-DE" dirty="0"/>
              <a:t>Wo es geht das Arbeiten in kühle Räume verlegen, z.B. Dokumentation und Übergabe</a:t>
            </a:r>
          </a:p>
        </p:txBody>
      </p:sp>
      <p:sp>
        <p:nvSpPr>
          <p:cNvPr id="10" name="Textfeld 9">
            <a:extLst>
              <a:ext uri="{FF2B5EF4-FFF2-40B4-BE49-F238E27FC236}">
                <a16:creationId xmlns:a16="http://schemas.microsoft.com/office/drawing/2014/main" id="{4A2BAAA0-C958-A4AE-7C21-7270220CF255}"/>
              </a:ext>
            </a:extLst>
          </p:cNvPr>
          <p:cNvSpPr txBox="1"/>
          <p:nvPr/>
        </p:nvSpPr>
        <p:spPr>
          <a:xfrm>
            <a:off x="1600434" y="5333865"/>
            <a:ext cx="4311329" cy="1200329"/>
          </a:xfrm>
          <a:prstGeom prst="rect">
            <a:avLst/>
          </a:prstGeom>
          <a:noFill/>
        </p:spPr>
        <p:txBody>
          <a:bodyPr wrap="square" rtlCol="0">
            <a:spAutoFit/>
          </a:bodyPr>
          <a:lstStyle/>
          <a:p>
            <a:r>
              <a:rPr lang="de-DE" b="1" dirty="0"/>
              <a:t>Lassen Sie sich von anderen helfen</a:t>
            </a:r>
          </a:p>
          <a:p>
            <a:pPr marL="285750" indent="-285750">
              <a:buFont typeface="Arial" panose="020B0604020202020204" pitchFamily="34" charset="0"/>
              <a:buChar char="•"/>
            </a:pPr>
            <a:r>
              <a:rPr lang="de-DE" dirty="0"/>
              <a:t>Z.B. durch Ehrenamtliche, Besucher*innen und An- und Zugehörige</a:t>
            </a:r>
          </a:p>
        </p:txBody>
      </p:sp>
      <p:pic>
        <p:nvPicPr>
          <p:cNvPr id="7" name="Grafik 6" descr="Ein Bild, das Text, Grafiken, Logo, Herz enthält.&#10;&#10;Automatisch generierte Beschreibung">
            <a:extLst>
              <a:ext uri="{FF2B5EF4-FFF2-40B4-BE49-F238E27FC236}">
                <a16:creationId xmlns:a16="http://schemas.microsoft.com/office/drawing/2014/main" id="{C73789C8-D85D-EE35-018E-4F23568B3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60" y="1206939"/>
            <a:ext cx="1776827" cy="1780238"/>
          </a:xfrm>
          <a:prstGeom prst="rect">
            <a:avLst/>
          </a:prstGeom>
        </p:spPr>
      </p:pic>
      <p:pic>
        <p:nvPicPr>
          <p:cNvPr id="9" name="Grafik 8" descr="Ein Bild, das Screenshot, Design enthält.&#10;&#10;Automatisch generierte Beschreibung">
            <a:extLst>
              <a:ext uri="{FF2B5EF4-FFF2-40B4-BE49-F238E27FC236}">
                <a16:creationId xmlns:a16="http://schemas.microsoft.com/office/drawing/2014/main" id="{8DF942BB-DB20-F036-9E1C-E428A9075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0" y="3047070"/>
            <a:ext cx="1776615" cy="1780239"/>
          </a:xfrm>
          <a:prstGeom prst="rect">
            <a:avLst/>
          </a:prstGeom>
        </p:spPr>
      </p:pic>
      <p:pic>
        <p:nvPicPr>
          <p:cNvPr id="14" name="Grafik 13" descr="Ein Bild, das Grafiken, Clipart, Cartoon, Design enthält.&#10;&#10;Automatisch generierte Beschreibung">
            <a:extLst>
              <a:ext uri="{FF2B5EF4-FFF2-40B4-BE49-F238E27FC236}">
                <a16:creationId xmlns:a16="http://schemas.microsoft.com/office/drawing/2014/main" id="{B045ED62-7149-FA3A-3B3B-11F5555946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1" y="5210613"/>
            <a:ext cx="1443887" cy="1446832"/>
          </a:xfrm>
          <a:prstGeom prst="rect">
            <a:avLst/>
          </a:prstGeom>
        </p:spPr>
      </p:pic>
      <p:pic>
        <p:nvPicPr>
          <p:cNvPr id="18" name="Grafik 17" descr="Ein Bild, das Symbol, Screenshot, Design enthält.&#10;&#10;Automatisch generierte Beschreibung">
            <a:extLst>
              <a:ext uri="{FF2B5EF4-FFF2-40B4-BE49-F238E27FC236}">
                <a16:creationId xmlns:a16="http://schemas.microsoft.com/office/drawing/2014/main" id="{0C514B7E-AC30-AEB5-118F-9183B2319F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1140" y="2908567"/>
            <a:ext cx="1973635" cy="1973635"/>
          </a:xfrm>
          <a:prstGeom prst="rect">
            <a:avLst/>
          </a:prstGeom>
        </p:spPr>
      </p:pic>
      <p:pic>
        <p:nvPicPr>
          <p:cNvPr id="21" name="Grafik 20" descr="Ein Bild, das Uhr, Kreis enthält.&#10;&#10;Automatisch generierte Beschreibung">
            <a:extLst>
              <a:ext uri="{FF2B5EF4-FFF2-40B4-BE49-F238E27FC236}">
                <a16:creationId xmlns:a16="http://schemas.microsoft.com/office/drawing/2014/main" id="{05C5E8CF-38EF-C7C4-2137-61A24D2A1B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1140" y="1266538"/>
            <a:ext cx="1776616" cy="1776829"/>
          </a:xfrm>
          <a:prstGeom prst="rect">
            <a:avLst/>
          </a:prstGeom>
        </p:spPr>
      </p:pic>
    </p:spTree>
    <p:extLst>
      <p:ext uri="{BB962C8B-B14F-4D97-AF65-F5344CB8AC3E}">
        <p14:creationId xmlns:p14="http://schemas.microsoft.com/office/powerpoint/2010/main" val="312991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B5EFA13-0662-D828-3731-1F623A35DDB1}"/>
              </a:ext>
            </a:extLst>
          </p:cNvPr>
          <p:cNvSpPr txBox="1"/>
          <p:nvPr/>
        </p:nvSpPr>
        <p:spPr>
          <a:xfrm>
            <a:off x="1915426" y="255389"/>
            <a:ext cx="7333350" cy="430887"/>
          </a:xfrm>
          <a:prstGeom prst="rect">
            <a:avLst/>
          </a:prstGeom>
          <a:solidFill>
            <a:srgbClr val="F5E6C6"/>
          </a:solidFill>
        </p:spPr>
        <p:txBody>
          <a:bodyPr wrap="square" rtlCol="0">
            <a:spAutoFit/>
          </a:bodyPr>
          <a:lstStyle/>
          <a:p>
            <a:r>
              <a:rPr lang="de-DE" sz="2200" b="1" dirty="0"/>
              <a:t>TOP-Maßnahmen – Persönlicher Schutz</a:t>
            </a:r>
          </a:p>
        </p:txBody>
      </p:sp>
      <p:sp>
        <p:nvSpPr>
          <p:cNvPr id="2" name="Textfeld 1">
            <a:extLst>
              <a:ext uri="{FF2B5EF4-FFF2-40B4-BE49-F238E27FC236}">
                <a16:creationId xmlns:a16="http://schemas.microsoft.com/office/drawing/2014/main" id="{14B624F4-9C76-E605-9EE3-75EA369DAB67}"/>
              </a:ext>
            </a:extLst>
          </p:cNvPr>
          <p:cNvSpPr txBox="1"/>
          <p:nvPr/>
        </p:nvSpPr>
        <p:spPr>
          <a:xfrm>
            <a:off x="284671" y="17253"/>
            <a:ext cx="1077404" cy="1015663"/>
          </a:xfrm>
          <a:prstGeom prst="rect">
            <a:avLst/>
          </a:prstGeom>
          <a:noFill/>
        </p:spPr>
        <p:txBody>
          <a:bodyPr wrap="square" rtlCol="0">
            <a:spAutoFit/>
          </a:bodyPr>
          <a:lstStyle/>
          <a:p>
            <a:r>
              <a:rPr lang="de-DE" sz="6000" dirty="0">
                <a:solidFill>
                  <a:srgbClr val="C9596C"/>
                </a:solidFill>
              </a:rPr>
              <a:t>10</a:t>
            </a:r>
          </a:p>
        </p:txBody>
      </p:sp>
      <p:sp>
        <p:nvSpPr>
          <p:cNvPr id="38" name="Textfeld 37">
            <a:extLst>
              <a:ext uri="{FF2B5EF4-FFF2-40B4-BE49-F238E27FC236}">
                <a16:creationId xmlns:a16="http://schemas.microsoft.com/office/drawing/2014/main" id="{BCD87B48-E8A5-5CCE-1DE1-3BF9892E6677}"/>
              </a:ext>
            </a:extLst>
          </p:cNvPr>
          <p:cNvSpPr txBox="1"/>
          <p:nvPr/>
        </p:nvSpPr>
        <p:spPr>
          <a:xfrm>
            <a:off x="1507327" y="1439781"/>
            <a:ext cx="4311329" cy="1200329"/>
          </a:xfrm>
          <a:prstGeom prst="rect">
            <a:avLst/>
          </a:prstGeom>
          <a:noFill/>
        </p:spPr>
        <p:txBody>
          <a:bodyPr wrap="square" rtlCol="0">
            <a:spAutoFit/>
          </a:bodyPr>
          <a:lstStyle/>
          <a:p>
            <a:r>
              <a:rPr lang="de-DE" b="1" dirty="0"/>
              <a:t>Planen Sie Ihre Flüssigkeits- und Elektrolytaufnahme</a:t>
            </a:r>
          </a:p>
          <a:p>
            <a:pPr marL="285750" indent="-285750">
              <a:buFont typeface="Arial" panose="020B0604020202020204" pitchFamily="34" charset="0"/>
              <a:buChar char="•"/>
            </a:pPr>
            <a:r>
              <a:rPr lang="de-DE" dirty="0"/>
              <a:t>Z.B. durch Erinnerungshilfen, kleine Pausen, Ritualen</a:t>
            </a:r>
            <a:endParaRPr lang="de-DE" b="1" dirty="0"/>
          </a:p>
        </p:txBody>
      </p:sp>
      <p:sp>
        <p:nvSpPr>
          <p:cNvPr id="39" name="Textfeld 38">
            <a:extLst>
              <a:ext uri="{FF2B5EF4-FFF2-40B4-BE49-F238E27FC236}">
                <a16:creationId xmlns:a16="http://schemas.microsoft.com/office/drawing/2014/main" id="{279423DC-59F6-5D72-79FF-32DF4F21538F}"/>
              </a:ext>
            </a:extLst>
          </p:cNvPr>
          <p:cNvSpPr txBox="1"/>
          <p:nvPr/>
        </p:nvSpPr>
        <p:spPr>
          <a:xfrm>
            <a:off x="1553980" y="3306703"/>
            <a:ext cx="4448912" cy="923330"/>
          </a:xfrm>
          <a:prstGeom prst="rect">
            <a:avLst/>
          </a:prstGeom>
          <a:noFill/>
        </p:spPr>
        <p:txBody>
          <a:bodyPr wrap="square" rtlCol="0">
            <a:spAutoFit/>
          </a:bodyPr>
          <a:lstStyle/>
          <a:p>
            <a:r>
              <a:rPr lang="de-DE" b="1" dirty="0"/>
              <a:t>Verschaffen Sie sich Abkühlung</a:t>
            </a:r>
          </a:p>
          <a:p>
            <a:pPr marL="285750" indent="-285750">
              <a:buFont typeface="Arial" panose="020B0604020202020204" pitchFamily="34" charset="0"/>
              <a:buChar char="•"/>
            </a:pPr>
            <a:r>
              <a:rPr lang="de-DE" dirty="0"/>
              <a:t>Z.B. feuchte Umschläge, Wassernebel, kühle Duschen und Waschungen</a:t>
            </a:r>
          </a:p>
        </p:txBody>
      </p:sp>
      <p:sp>
        <p:nvSpPr>
          <p:cNvPr id="40" name="Textfeld 39">
            <a:extLst>
              <a:ext uri="{FF2B5EF4-FFF2-40B4-BE49-F238E27FC236}">
                <a16:creationId xmlns:a16="http://schemas.microsoft.com/office/drawing/2014/main" id="{5AB94525-35CD-5F52-3541-8D616DE11BF3}"/>
              </a:ext>
            </a:extLst>
          </p:cNvPr>
          <p:cNvSpPr txBox="1"/>
          <p:nvPr/>
        </p:nvSpPr>
        <p:spPr>
          <a:xfrm>
            <a:off x="7325980" y="1439781"/>
            <a:ext cx="4866019" cy="923330"/>
          </a:xfrm>
          <a:prstGeom prst="rect">
            <a:avLst/>
          </a:prstGeom>
          <a:noFill/>
        </p:spPr>
        <p:txBody>
          <a:bodyPr wrap="square" rtlCol="0">
            <a:spAutoFit/>
          </a:bodyPr>
          <a:lstStyle/>
          <a:p>
            <a:r>
              <a:rPr lang="de-DE" b="1" dirty="0"/>
              <a:t>Pflegen Sie einen gesunden Lebensstil</a:t>
            </a:r>
          </a:p>
          <a:p>
            <a:pPr marL="285750" indent="-285750">
              <a:buFont typeface="Arial" panose="020B0604020202020204" pitchFamily="34" charset="0"/>
              <a:buChar char="•"/>
            </a:pPr>
            <a:r>
              <a:rPr lang="de-DE" dirty="0"/>
              <a:t>Körperliche Fitness, ausreichend Schlaf stärken die körperliche Resilienz 	</a:t>
            </a:r>
          </a:p>
        </p:txBody>
      </p:sp>
      <p:sp>
        <p:nvSpPr>
          <p:cNvPr id="43" name="Textfeld 42">
            <a:extLst>
              <a:ext uri="{FF2B5EF4-FFF2-40B4-BE49-F238E27FC236}">
                <a16:creationId xmlns:a16="http://schemas.microsoft.com/office/drawing/2014/main" id="{5E7DC0D6-DF56-BA7B-DDBB-724E254C3085}"/>
              </a:ext>
            </a:extLst>
          </p:cNvPr>
          <p:cNvSpPr txBox="1"/>
          <p:nvPr/>
        </p:nvSpPr>
        <p:spPr>
          <a:xfrm>
            <a:off x="7325980" y="3323796"/>
            <a:ext cx="4866019" cy="1200329"/>
          </a:xfrm>
          <a:prstGeom prst="rect">
            <a:avLst/>
          </a:prstGeom>
          <a:noFill/>
        </p:spPr>
        <p:txBody>
          <a:bodyPr wrap="square" rtlCol="0">
            <a:spAutoFit/>
          </a:bodyPr>
          <a:lstStyle/>
          <a:p>
            <a:r>
              <a:rPr lang="de-DE" b="1" dirty="0"/>
              <a:t>Tragen Sie Kühlkleidung und kühlende Accessoires </a:t>
            </a:r>
          </a:p>
          <a:p>
            <a:pPr marL="285750" indent="-285750">
              <a:buFont typeface="Arial" panose="020B0604020202020204" pitchFamily="34" charset="0"/>
              <a:buChar char="•"/>
            </a:pPr>
            <a:r>
              <a:rPr lang="de-DE" dirty="0"/>
              <a:t>Z.B. kleine Tücher, Pulskühler, Kühlmützen &amp; -westen</a:t>
            </a:r>
          </a:p>
        </p:txBody>
      </p:sp>
      <p:sp>
        <p:nvSpPr>
          <p:cNvPr id="10" name="Textfeld 9">
            <a:extLst>
              <a:ext uri="{FF2B5EF4-FFF2-40B4-BE49-F238E27FC236}">
                <a16:creationId xmlns:a16="http://schemas.microsoft.com/office/drawing/2014/main" id="{4A2BAAA0-C958-A4AE-7C21-7270220CF255}"/>
              </a:ext>
            </a:extLst>
          </p:cNvPr>
          <p:cNvSpPr txBox="1"/>
          <p:nvPr/>
        </p:nvSpPr>
        <p:spPr>
          <a:xfrm>
            <a:off x="1507326" y="4897818"/>
            <a:ext cx="4311329" cy="1477328"/>
          </a:xfrm>
          <a:prstGeom prst="rect">
            <a:avLst/>
          </a:prstGeom>
          <a:noFill/>
        </p:spPr>
        <p:txBody>
          <a:bodyPr wrap="square" rtlCol="0">
            <a:spAutoFit/>
          </a:bodyPr>
          <a:lstStyle/>
          <a:p>
            <a:r>
              <a:rPr lang="de-DE" b="1" dirty="0"/>
              <a:t>Seien Sie Achtsam und Rücksichtsvoll</a:t>
            </a:r>
          </a:p>
          <a:p>
            <a:pPr marL="285750" indent="-285750">
              <a:buFont typeface="Arial" panose="020B0604020202020204" pitchFamily="34" charset="0"/>
              <a:buChar char="•"/>
            </a:pPr>
            <a:r>
              <a:rPr lang="de-DE" dirty="0"/>
              <a:t>Ein gutes Arbeitsklima und Teamarbeit ist hilfreich in herausfordernden Situationen</a:t>
            </a:r>
          </a:p>
        </p:txBody>
      </p:sp>
      <p:pic>
        <p:nvPicPr>
          <p:cNvPr id="5" name="Grafik 4" descr="Ein Bild, das Herz, Valentinstag, Grafiken, Kreativität enthält.&#10;&#10;Automatisch generierte Beschreibung">
            <a:extLst>
              <a:ext uri="{FF2B5EF4-FFF2-40B4-BE49-F238E27FC236}">
                <a16:creationId xmlns:a16="http://schemas.microsoft.com/office/drawing/2014/main" id="{23608121-B065-783C-6903-6E083278C0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9898" y="1051457"/>
            <a:ext cx="1783450" cy="1783450"/>
          </a:xfrm>
          <a:prstGeom prst="rect">
            <a:avLst/>
          </a:prstGeom>
        </p:spPr>
      </p:pic>
      <p:pic>
        <p:nvPicPr>
          <p:cNvPr id="8" name="Grafik 7">
            <a:extLst>
              <a:ext uri="{FF2B5EF4-FFF2-40B4-BE49-F238E27FC236}">
                <a16:creationId xmlns:a16="http://schemas.microsoft.com/office/drawing/2014/main" id="{2A53D468-9F87-4EAF-C438-0ACB9AD09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7265" y="2888833"/>
            <a:ext cx="1779607" cy="1783237"/>
          </a:xfrm>
          <a:prstGeom prst="rect">
            <a:avLst/>
          </a:prstGeom>
        </p:spPr>
      </p:pic>
      <p:pic>
        <p:nvPicPr>
          <p:cNvPr id="12" name="Grafik 11" descr="Ein Bild, das Uhr, Grafiken, Cartoon, Clipart enthält.&#10;&#10;Automatisch generierte Beschreibung">
            <a:extLst>
              <a:ext uri="{FF2B5EF4-FFF2-40B4-BE49-F238E27FC236}">
                <a16:creationId xmlns:a16="http://schemas.microsoft.com/office/drawing/2014/main" id="{513BA75B-CAD4-4861-933E-F838F3D38A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2301" y="4435282"/>
            <a:ext cx="1780033" cy="1783450"/>
          </a:xfrm>
          <a:prstGeom prst="rect">
            <a:avLst/>
          </a:prstGeom>
        </p:spPr>
      </p:pic>
      <p:pic>
        <p:nvPicPr>
          <p:cNvPr id="15" name="Grafik 14" descr="Ein Bild, das Herz, Grafiken, Clipart, Valentinstag enthält.&#10;&#10;Automatisch generierte Beschreibung">
            <a:extLst>
              <a:ext uri="{FF2B5EF4-FFF2-40B4-BE49-F238E27FC236}">
                <a16:creationId xmlns:a16="http://schemas.microsoft.com/office/drawing/2014/main" id="{6C58BE2E-8460-B231-0230-7445BDC92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01769"/>
            <a:ext cx="1779819" cy="1783450"/>
          </a:xfrm>
          <a:prstGeom prst="rect">
            <a:avLst/>
          </a:prstGeom>
        </p:spPr>
      </p:pic>
      <p:pic>
        <p:nvPicPr>
          <p:cNvPr id="17" name="Grafik 16" descr="Ein Bild, das Screenshot, Grafiken, Design, Grafikdesign enthält.&#10;&#10;Automatisch generierte Beschreibung">
            <a:extLst>
              <a:ext uri="{FF2B5EF4-FFF2-40B4-BE49-F238E27FC236}">
                <a16:creationId xmlns:a16="http://schemas.microsoft.com/office/drawing/2014/main" id="{72670B64-A099-7F6F-F4E8-F843CD9FC0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060057"/>
            <a:ext cx="1779606" cy="1783450"/>
          </a:xfrm>
          <a:prstGeom prst="rect">
            <a:avLst/>
          </a:prstGeom>
        </p:spPr>
      </p:pic>
      <p:pic>
        <p:nvPicPr>
          <p:cNvPr id="20" name="Grafik 19" descr="Ein Bild, das Symbol, Logo, Emblem, Screenshot enthält.&#10;&#10;Automatisch generierte Beschreibung">
            <a:extLst>
              <a:ext uri="{FF2B5EF4-FFF2-40B4-BE49-F238E27FC236}">
                <a16:creationId xmlns:a16="http://schemas.microsoft.com/office/drawing/2014/main" id="{3171495D-2D8C-FE17-3516-18CEDBDF6F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080" y="1110121"/>
            <a:ext cx="1779606" cy="1783449"/>
          </a:xfrm>
          <a:prstGeom prst="rect">
            <a:avLst/>
          </a:prstGeom>
        </p:spPr>
      </p:pic>
      <p:sp>
        <p:nvSpPr>
          <p:cNvPr id="22" name="Textfeld 21">
            <a:extLst>
              <a:ext uri="{FF2B5EF4-FFF2-40B4-BE49-F238E27FC236}">
                <a16:creationId xmlns:a16="http://schemas.microsoft.com/office/drawing/2014/main" id="{A2D8523C-D322-4BAA-F4D7-66F6F49E7BB8}"/>
              </a:ext>
            </a:extLst>
          </p:cNvPr>
          <p:cNvSpPr txBox="1"/>
          <p:nvPr/>
        </p:nvSpPr>
        <p:spPr>
          <a:xfrm>
            <a:off x="7325980" y="5009994"/>
            <a:ext cx="4866018" cy="923330"/>
          </a:xfrm>
          <a:prstGeom prst="rect">
            <a:avLst/>
          </a:prstGeom>
          <a:noFill/>
        </p:spPr>
        <p:txBody>
          <a:bodyPr wrap="square" rtlCol="0">
            <a:spAutoFit/>
          </a:bodyPr>
          <a:lstStyle/>
          <a:p>
            <a:r>
              <a:rPr lang="de-DE" b="1" dirty="0"/>
              <a:t>Passen Sie die Pausen an</a:t>
            </a:r>
          </a:p>
          <a:p>
            <a:pPr marL="285750" indent="-285750">
              <a:buFont typeface="Arial" panose="020B0604020202020204" pitchFamily="34" charset="0"/>
              <a:buChar char="•"/>
            </a:pPr>
            <a:r>
              <a:rPr lang="de-DE" dirty="0"/>
              <a:t>Häufigere, erholsame Pausen in kühlen Räumen reduzieren die Belastungen</a:t>
            </a:r>
          </a:p>
        </p:txBody>
      </p:sp>
    </p:spTree>
    <p:extLst>
      <p:ext uri="{BB962C8B-B14F-4D97-AF65-F5344CB8AC3E}">
        <p14:creationId xmlns:p14="http://schemas.microsoft.com/office/powerpoint/2010/main" val="29580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3" grpId="0"/>
      <p:bldP spid="1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4B624F4-9C76-E605-9EE3-75EA369DAB67}"/>
              </a:ext>
            </a:extLst>
          </p:cNvPr>
          <p:cNvSpPr txBox="1"/>
          <p:nvPr/>
        </p:nvSpPr>
        <p:spPr>
          <a:xfrm>
            <a:off x="284671" y="17253"/>
            <a:ext cx="1132630" cy="1015663"/>
          </a:xfrm>
          <a:prstGeom prst="rect">
            <a:avLst/>
          </a:prstGeom>
          <a:noFill/>
        </p:spPr>
        <p:txBody>
          <a:bodyPr wrap="square" rtlCol="0">
            <a:spAutoFit/>
          </a:bodyPr>
          <a:lstStyle/>
          <a:p>
            <a:r>
              <a:rPr lang="de-DE" sz="6000" dirty="0">
                <a:solidFill>
                  <a:srgbClr val="3E7187"/>
                </a:solidFill>
              </a:rPr>
              <a:t>11</a:t>
            </a:r>
          </a:p>
        </p:txBody>
      </p:sp>
      <p:sp>
        <p:nvSpPr>
          <p:cNvPr id="22" name="Legende: mit Pfeil nach rechts 21">
            <a:extLst>
              <a:ext uri="{FF2B5EF4-FFF2-40B4-BE49-F238E27FC236}">
                <a16:creationId xmlns:a16="http://schemas.microsoft.com/office/drawing/2014/main" id="{82B0929C-92AB-BD00-5A89-E2CCD3E6ACDD}"/>
              </a:ext>
            </a:extLst>
          </p:cNvPr>
          <p:cNvSpPr/>
          <p:nvPr/>
        </p:nvSpPr>
        <p:spPr>
          <a:xfrm>
            <a:off x="105556" y="1265008"/>
            <a:ext cx="4711241" cy="4407198"/>
          </a:xfrm>
          <a:prstGeom prst="rightArrowCallout">
            <a:avLst>
              <a:gd name="adj1" fmla="val 35210"/>
              <a:gd name="adj2" fmla="val 15660"/>
              <a:gd name="adj3" fmla="val 16322"/>
              <a:gd name="adj4" fmla="val 91525"/>
            </a:avLst>
          </a:prstGeom>
          <a:solidFill>
            <a:srgbClr val="DDA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feld 2">
            <a:extLst>
              <a:ext uri="{FF2B5EF4-FFF2-40B4-BE49-F238E27FC236}">
                <a16:creationId xmlns:a16="http://schemas.microsoft.com/office/drawing/2014/main" id="{3056D9E4-2BF4-61E6-B194-1DED6E9048C5}"/>
              </a:ext>
            </a:extLst>
          </p:cNvPr>
          <p:cNvSpPr txBox="1"/>
          <p:nvPr/>
        </p:nvSpPr>
        <p:spPr>
          <a:xfrm>
            <a:off x="1915426" y="255389"/>
            <a:ext cx="7333350" cy="769441"/>
          </a:xfrm>
          <a:prstGeom prst="rect">
            <a:avLst/>
          </a:prstGeom>
          <a:solidFill>
            <a:srgbClr val="F5E6C6"/>
          </a:solidFill>
        </p:spPr>
        <p:txBody>
          <a:bodyPr wrap="square" rtlCol="0">
            <a:spAutoFit/>
          </a:bodyPr>
          <a:lstStyle/>
          <a:p>
            <a:r>
              <a:rPr lang="de-DE" sz="2200" b="1" dirty="0"/>
              <a:t>TOP-Maßnahmen – Pflegerische Versorgung</a:t>
            </a:r>
          </a:p>
          <a:p>
            <a:r>
              <a:rPr lang="de-DE" sz="2200" dirty="0"/>
              <a:t>Pflegerelevante Gesundheitsrisiken</a:t>
            </a:r>
          </a:p>
        </p:txBody>
      </p:sp>
      <p:sp>
        <p:nvSpPr>
          <p:cNvPr id="9" name="Textfeld 8">
            <a:extLst>
              <a:ext uri="{FF2B5EF4-FFF2-40B4-BE49-F238E27FC236}">
                <a16:creationId xmlns:a16="http://schemas.microsoft.com/office/drawing/2014/main" id="{586DAB8A-48C0-A3CF-0FB5-FD81C15D1AF8}"/>
              </a:ext>
            </a:extLst>
          </p:cNvPr>
          <p:cNvSpPr txBox="1"/>
          <p:nvPr/>
        </p:nvSpPr>
        <p:spPr>
          <a:xfrm>
            <a:off x="89177" y="1250684"/>
            <a:ext cx="4229495" cy="4563180"/>
          </a:xfrm>
          <a:prstGeom prst="rect">
            <a:avLst/>
          </a:prstGeom>
          <a:noFill/>
        </p:spPr>
        <p:txBody>
          <a:bodyPr wrap="square" rtlCol="0">
            <a:spAutoFit/>
          </a:bodyPr>
          <a:lstStyle/>
          <a:p>
            <a:r>
              <a:rPr lang="de-DE" sz="2000" b="1" dirty="0">
                <a:solidFill>
                  <a:srgbClr val="3C3C3B"/>
                </a:solidFill>
              </a:rPr>
              <a:t>Anpassungsschwierigkeiten:</a:t>
            </a:r>
          </a:p>
          <a:p>
            <a:pPr marL="285750" indent="-285750">
              <a:buFont typeface="Arial" panose="020B0604020202020204" pitchFamily="34" charset="0"/>
              <a:buChar char="•"/>
            </a:pPr>
            <a:r>
              <a:rPr lang="de-DE" dirty="0"/>
              <a:t>Geringere Abgabefähigkeit der Körperwärme</a:t>
            </a:r>
          </a:p>
          <a:p>
            <a:pPr marL="742950" lvl="1" indent="-285750">
              <a:buFont typeface="Arial" panose="020B0604020202020204" pitchFamily="34" charset="0"/>
              <a:buChar char="•"/>
            </a:pPr>
            <a:r>
              <a:rPr lang="de-DE" dirty="0"/>
              <a:t>verringerte Durchblutung der Haut</a:t>
            </a:r>
          </a:p>
          <a:p>
            <a:pPr marL="742950" lvl="1" indent="-285750">
              <a:buFont typeface="Arial" panose="020B0604020202020204" pitchFamily="34" charset="0"/>
              <a:buChar char="•"/>
            </a:pPr>
            <a:r>
              <a:rPr lang="de-DE" dirty="0"/>
              <a:t>verringertes Schwitzen</a:t>
            </a:r>
          </a:p>
          <a:p>
            <a:pPr marL="285750" indent="-285750">
              <a:buFont typeface="Arial" panose="020B0604020202020204" pitchFamily="34" charset="0"/>
              <a:buChar char="•"/>
            </a:pPr>
            <a:r>
              <a:rPr lang="de-DE" dirty="0"/>
              <a:t>Geringere Wahrnehmung der Hitze:</a:t>
            </a:r>
          </a:p>
          <a:p>
            <a:pPr marL="742950" lvl="1" indent="-285750">
              <a:buFont typeface="Arial" panose="020B0604020202020204" pitchFamily="34" charset="0"/>
              <a:buChar char="•"/>
            </a:pPr>
            <a:r>
              <a:rPr lang="de-DE" dirty="0"/>
              <a:t>unpassende Kleidung</a:t>
            </a:r>
          </a:p>
          <a:p>
            <a:pPr marL="742950" lvl="1" indent="-285750">
              <a:buFont typeface="Arial" panose="020B0604020202020204" pitchFamily="34" charset="0"/>
              <a:buChar char="•"/>
            </a:pPr>
            <a:r>
              <a:rPr lang="de-DE" dirty="0"/>
              <a:t>körperliche Aktivität</a:t>
            </a:r>
          </a:p>
          <a:p>
            <a:pPr marL="742950" lvl="1" indent="-285750">
              <a:buFont typeface="Arial" panose="020B0604020202020204" pitchFamily="34" charset="0"/>
              <a:buChar char="•"/>
            </a:pPr>
            <a:r>
              <a:rPr lang="de-DE" dirty="0"/>
              <a:t>langer Aufenthalt in sehr heißer Umgebung</a:t>
            </a:r>
          </a:p>
          <a:p>
            <a:pPr marL="285750" indent="-285750">
              <a:buFont typeface="Arial" panose="020B0604020202020204" pitchFamily="34" charset="0"/>
              <a:buChar char="•"/>
            </a:pPr>
            <a:r>
              <a:rPr lang="de-DE" dirty="0"/>
              <a:t>Dehydratation</a:t>
            </a:r>
          </a:p>
          <a:p>
            <a:pPr marL="742950" lvl="1" indent="-285750">
              <a:buFont typeface="Arial" panose="020B0604020202020204" pitchFamily="34" charset="0"/>
              <a:buChar char="•"/>
            </a:pPr>
            <a:r>
              <a:rPr lang="de-DE" dirty="0"/>
              <a:t>vermindertes Durstgefühl</a:t>
            </a:r>
          </a:p>
          <a:p>
            <a:pPr marL="742950" lvl="1" indent="-285750">
              <a:buFont typeface="Arial" panose="020B0604020202020204" pitchFamily="34" charset="0"/>
              <a:buChar char="•"/>
            </a:pPr>
            <a:r>
              <a:rPr lang="de-DE" dirty="0"/>
              <a:t>geringerer Körperwasseranteil</a:t>
            </a:r>
          </a:p>
          <a:p>
            <a:pPr marL="742950" lvl="1" indent="-285750">
              <a:buFont typeface="Arial" panose="020B0604020202020204" pitchFamily="34" charset="0"/>
              <a:buChar char="•"/>
            </a:pPr>
            <a:r>
              <a:rPr lang="de-DE" dirty="0"/>
              <a:t>veränderte Nierenfunktion</a:t>
            </a:r>
          </a:p>
          <a:p>
            <a:pPr marL="742950" lvl="1" indent="-285750">
              <a:buFont typeface="Arial" panose="020B0604020202020204" pitchFamily="34" charset="0"/>
              <a:buChar char="•"/>
            </a:pPr>
            <a:endParaRPr lang="de-DE" dirty="0"/>
          </a:p>
        </p:txBody>
      </p:sp>
      <p:sp>
        <p:nvSpPr>
          <p:cNvPr id="26" name="Legende: mit Pfeil nach rechts 25">
            <a:extLst>
              <a:ext uri="{FF2B5EF4-FFF2-40B4-BE49-F238E27FC236}">
                <a16:creationId xmlns:a16="http://schemas.microsoft.com/office/drawing/2014/main" id="{DF606CBC-2E10-E5CB-8DBE-3E1AD55947D1}"/>
              </a:ext>
            </a:extLst>
          </p:cNvPr>
          <p:cNvSpPr/>
          <p:nvPr/>
        </p:nvSpPr>
        <p:spPr>
          <a:xfrm rot="16200000">
            <a:off x="4617385" y="3234122"/>
            <a:ext cx="3076370" cy="3969103"/>
          </a:xfrm>
          <a:prstGeom prst="rightArrowCallout">
            <a:avLst>
              <a:gd name="adj1" fmla="val 52876"/>
              <a:gd name="adj2" fmla="val 26438"/>
              <a:gd name="adj3" fmla="val 23578"/>
              <a:gd name="adj4" fmla="val 76475"/>
            </a:avLst>
          </a:prstGeom>
          <a:solidFill>
            <a:srgbClr val="F5E6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Legende: mit Pfeil nach rechts 23">
            <a:extLst>
              <a:ext uri="{FF2B5EF4-FFF2-40B4-BE49-F238E27FC236}">
                <a16:creationId xmlns:a16="http://schemas.microsoft.com/office/drawing/2014/main" id="{910D2A55-8478-9E6C-8BEB-A9B898B57AE2}"/>
              </a:ext>
            </a:extLst>
          </p:cNvPr>
          <p:cNvSpPr/>
          <p:nvPr/>
        </p:nvSpPr>
        <p:spPr>
          <a:xfrm rot="10800000">
            <a:off x="7494341" y="1185794"/>
            <a:ext cx="4469058" cy="4407198"/>
          </a:xfrm>
          <a:prstGeom prst="rightArrowCallout">
            <a:avLst>
              <a:gd name="adj1" fmla="val 35210"/>
              <a:gd name="adj2" fmla="val 17605"/>
              <a:gd name="adj3" fmla="val 16322"/>
              <a:gd name="adj4" fmla="val 91525"/>
            </a:avLst>
          </a:prstGeom>
          <a:solidFill>
            <a:srgbClr val="97B2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01ECEA56-5BDF-9A17-45EE-56F346C6C53A}"/>
              </a:ext>
            </a:extLst>
          </p:cNvPr>
          <p:cNvSpPr txBox="1"/>
          <p:nvPr/>
        </p:nvSpPr>
        <p:spPr>
          <a:xfrm>
            <a:off x="4187597" y="4423441"/>
            <a:ext cx="5617237" cy="2339102"/>
          </a:xfrm>
          <a:prstGeom prst="rect">
            <a:avLst/>
          </a:prstGeom>
          <a:noFill/>
        </p:spPr>
        <p:txBody>
          <a:bodyPr wrap="square" rtlCol="0">
            <a:spAutoFit/>
          </a:bodyPr>
          <a:lstStyle/>
          <a:p>
            <a:r>
              <a:rPr lang="de-DE" sz="2000" b="1" dirty="0">
                <a:solidFill>
                  <a:srgbClr val="3C3C3B"/>
                </a:solidFill>
              </a:rPr>
              <a:t>Erkrankungen:</a:t>
            </a:r>
          </a:p>
          <a:p>
            <a:pPr marL="285750" indent="-285750">
              <a:buFont typeface="Arial" panose="020B0604020202020204" pitchFamily="34" charset="0"/>
              <a:buChar char="•"/>
            </a:pPr>
            <a:r>
              <a:rPr lang="de-DE" dirty="0"/>
              <a:t>chronische Erkrankungen z.B.:</a:t>
            </a:r>
          </a:p>
          <a:p>
            <a:pPr marL="742950" lvl="1" indent="-285750">
              <a:buFont typeface="Arial" panose="020B0604020202020204" pitchFamily="34" charset="0"/>
              <a:buChar char="•"/>
            </a:pPr>
            <a:r>
              <a:rPr lang="de-DE" dirty="0"/>
              <a:t>neurologische Erkrankungen</a:t>
            </a:r>
          </a:p>
          <a:p>
            <a:pPr marL="742950" lvl="1" indent="-285750">
              <a:buFont typeface="Arial" panose="020B0604020202020204" pitchFamily="34" charset="0"/>
              <a:buChar char="•"/>
            </a:pPr>
            <a:r>
              <a:rPr lang="de-DE" dirty="0"/>
              <a:t>Herz-Kreislauf-Erkrankungen</a:t>
            </a:r>
          </a:p>
          <a:p>
            <a:pPr marL="742950" lvl="1" indent="-285750">
              <a:buFont typeface="Arial" panose="020B0604020202020204" pitchFamily="34" charset="0"/>
              <a:buChar char="•"/>
            </a:pPr>
            <a:r>
              <a:rPr lang="de-DE" dirty="0"/>
              <a:t>Stoffwechselerkrankungen</a:t>
            </a:r>
          </a:p>
          <a:p>
            <a:pPr marL="285750" indent="-285750">
              <a:buFont typeface="Arial" panose="020B0604020202020204" pitchFamily="34" charset="0"/>
              <a:buChar char="•"/>
            </a:pPr>
            <a:r>
              <a:rPr lang="de-DE" dirty="0"/>
              <a:t>Infektionserkrankungen</a:t>
            </a:r>
          </a:p>
          <a:p>
            <a:pPr marL="285750" indent="-285750">
              <a:buFont typeface="Arial" panose="020B0604020202020204" pitchFamily="34" charset="0"/>
              <a:buChar char="•"/>
            </a:pPr>
            <a:r>
              <a:rPr lang="de-DE" dirty="0"/>
              <a:t>Bettlägerigkeit und eingeschränkte</a:t>
            </a:r>
          </a:p>
          <a:p>
            <a:r>
              <a:rPr lang="de-DE" dirty="0"/>
              <a:t>    Beweglichkeit</a:t>
            </a:r>
          </a:p>
        </p:txBody>
      </p:sp>
      <p:sp>
        <p:nvSpPr>
          <p:cNvPr id="11" name="Textfeld 10">
            <a:extLst>
              <a:ext uri="{FF2B5EF4-FFF2-40B4-BE49-F238E27FC236}">
                <a16:creationId xmlns:a16="http://schemas.microsoft.com/office/drawing/2014/main" id="{C535AE53-1E08-9198-569E-403115828774}"/>
              </a:ext>
            </a:extLst>
          </p:cNvPr>
          <p:cNvSpPr txBox="1"/>
          <p:nvPr/>
        </p:nvSpPr>
        <p:spPr>
          <a:xfrm>
            <a:off x="8156701" y="1185793"/>
            <a:ext cx="4155065" cy="3908762"/>
          </a:xfrm>
          <a:prstGeom prst="rect">
            <a:avLst/>
          </a:prstGeom>
          <a:noFill/>
        </p:spPr>
        <p:txBody>
          <a:bodyPr wrap="square" rtlCol="0">
            <a:spAutoFit/>
          </a:bodyPr>
          <a:lstStyle/>
          <a:p>
            <a:r>
              <a:rPr lang="de-DE" sz="2000" b="1" dirty="0">
                <a:solidFill>
                  <a:srgbClr val="3C3C3B"/>
                </a:solidFill>
              </a:rPr>
              <a:t>Medikamente</a:t>
            </a:r>
            <a:r>
              <a:rPr lang="de-DE" b="1" dirty="0">
                <a:solidFill>
                  <a:srgbClr val="3C3C3B"/>
                </a:solidFill>
              </a:rPr>
              <a:t>:</a:t>
            </a:r>
          </a:p>
          <a:p>
            <a:pPr marL="285750" indent="-285750">
              <a:buFont typeface="Arial" panose="020B0604020202020204" pitchFamily="34" charset="0"/>
              <a:buChar char="•"/>
            </a:pPr>
            <a:r>
              <a:rPr lang="de-DE" dirty="0"/>
              <a:t>unerwünschte Arzneimittelwirkungen:</a:t>
            </a:r>
          </a:p>
          <a:p>
            <a:pPr marL="742950" lvl="1" indent="-285750">
              <a:buFont typeface="Arial" panose="020B0604020202020204" pitchFamily="34" charset="0"/>
              <a:buChar char="•"/>
            </a:pPr>
            <a:r>
              <a:rPr lang="de-DE" dirty="0"/>
              <a:t>Beruhigungsmittel</a:t>
            </a:r>
          </a:p>
          <a:p>
            <a:pPr marL="742950" lvl="1" indent="-285750">
              <a:buFont typeface="Arial" panose="020B0604020202020204" pitchFamily="34" charset="0"/>
              <a:buChar char="•"/>
            </a:pPr>
            <a:r>
              <a:rPr lang="de-DE" dirty="0"/>
              <a:t>Diuretika</a:t>
            </a:r>
          </a:p>
          <a:p>
            <a:pPr marL="742950" lvl="1" indent="-285750">
              <a:buFont typeface="Arial" panose="020B0604020202020204" pitchFamily="34" charset="0"/>
              <a:buChar char="•"/>
            </a:pPr>
            <a:r>
              <a:rPr lang="de-DE" dirty="0"/>
              <a:t>blutdrucksenkende Medikamente</a:t>
            </a:r>
          </a:p>
          <a:p>
            <a:pPr marL="742950" lvl="1" indent="-285750">
              <a:buFont typeface="Arial" panose="020B0604020202020204" pitchFamily="34" charset="0"/>
              <a:buChar char="•"/>
            </a:pPr>
            <a:r>
              <a:rPr lang="de-DE" dirty="0"/>
              <a:t>Transdermale Therapeutika</a:t>
            </a:r>
          </a:p>
          <a:p>
            <a:pPr marL="285750" indent="-285750">
              <a:buFont typeface="Arial" panose="020B0604020202020204" pitchFamily="34" charset="0"/>
              <a:buChar char="•"/>
            </a:pPr>
            <a:r>
              <a:rPr lang="de-DE" dirty="0"/>
              <a:t>Korrekte Lagerung </a:t>
            </a:r>
          </a:p>
          <a:p>
            <a:pPr marL="742950" lvl="1" indent="-285750">
              <a:buFont typeface="Arial" panose="020B0604020202020204" pitchFamily="34" charset="0"/>
              <a:buChar char="•"/>
            </a:pPr>
            <a:r>
              <a:rPr lang="de-DE" dirty="0"/>
              <a:t>Suppositorien</a:t>
            </a:r>
          </a:p>
          <a:p>
            <a:pPr marL="742950" lvl="1" indent="-285750">
              <a:buFont typeface="Arial" panose="020B0604020202020204" pitchFamily="34" charset="0"/>
              <a:buChar char="•"/>
            </a:pPr>
            <a:r>
              <a:rPr lang="de-DE" dirty="0"/>
              <a:t>Insulin</a:t>
            </a:r>
          </a:p>
          <a:p>
            <a:pPr marL="742950" lvl="1" indent="-285750">
              <a:buFont typeface="Arial" panose="020B0604020202020204" pitchFamily="34" charset="0"/>
              <a:buChar char="•"/>
            </a:pPr>
            <a:r>
              <a:rPr lang="de-DE" dirty="0"/>
              <a:t>Aerosolen</a:t>
            </a:r>
          </a:p>
          <a:p>
            <a:pPr marL="742950" lvl="1" indent="-285750">
              <a:buFont typeface="Arial" panose="020B0604020202020204" pitchFamily="34" charset="0"/>
              <a:buChar char="•"/>
            </a:pPr>
            <a:r>
              <a:rPr lang="de-DE" dirty="0"/>
              <a:t>Salben und Gelen</a:t>
            </a:r>
          </a:p>
          <a:p>
            <a:pPr marL="285750" indent="-285750">
              <a:buFont typeface="Arial" panose="020B0604020202020204" pitchFamily="34" charset="0"/>
              <a:buChar char="•"/>
            </a:pPr>
            <a:endParaRPr lang="de-DE" sz="1400" dirty="0"/>
          </a:p>
        </p:txBody>
      </p:sp>
      <p:sp>
        <p:nvSpPr>
          <p:cNvPr id="14" name="Textfeld 13">
            <a:extLst>
              <a:ext uri="{FF2B5EF4-FFF2-40B4-BE49-F238E27FC236}">
                <a16:creationId xmlns:a16="http://schemas.microsoft.com/office/drawing/2014/main" id="{F4AB8356-E2DA-A206-5A23-D2F87F8B3070}"/>
              </a:ext>
            </a:extLst>
          </p:cNvPr>
          <p:cNvSpPr txBox="1"/>
          <p:nvPr/>
        </p:nvSpPr>
        <p:spPr>
          <a:xfrm>
            <a:off x="4833176" y="2412920"/>
            <a:ext cx="2664512" cy="1261884"/>
          </a:xfrm>
          <a:prstGeom prst="rect">
            <a:avLst/>
          </a:prstGeom>
          <a:noFill/>
          <a:ln>
            <a:noFill/>
          </a:ln>
        </p:spPr>
        <p:txBody>
          <a:bodyPr wrap="none" rtlCol="0">
            <a:spAutoFit/>
          </a:bodyPr>
          <a:lstStyle/>
          <a:p>
            <a:r>
              <a:rPr lang="de-DE" sz="3200" b="1" dirty="0" err="1">
                <a:solidFill>
                  <a:srgbClr val="C9596C"/>
                </a:solidFill>
              </a:rPr>
              <a:t>Gesundheits</a:t>
            </a:r>
            <a:endParaRPr lang="de-DE" sz="3200" b="1" dirty="0">
              <a:solidFill>
                <a:srgbClr val="C9596C"/>
              </a:solidFill>
            </a:endParaRPr>
          </a:p>
          <a:p>
            <a:pPr algn="ctr"/>
            <a:r>
              <a:rPr lang="de-DE" sz="4400" b="1" dirty="0">
                <a:solidFill>
                  <a:srgbClr val="C9596C"/>
                </a:solidFill>
              </a:rPr>
              <a:t>RISIKO</a:t>
            </a:r>
          </a:p>
        </p:txBody>
      </p:sp>
    </p:spTree>
    <p:extLst>
      <p:ext uri="{BB962C8B-B14F-4D97-AF65-F5344CB8AC3E}">
        <p14:creationId xmlns:p14="http://schemas.microsoft.com/office/powerpoint/2010/main" val="169173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p:bldP spid="26" grpId="0" animBg="1"/>
      <p:bldP spid="24"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B5EFA13-0662-D828-3731-1F623A35DDB1}"/>
              </a:ext>
            </a:extLst>
          </p:cNvPr>
          <p:cNvSpPr txBox="1"/>
          <p:nvPr/>
        </p:nvSpPr>
        <p:spPr>
          <a:xfrm>
            <a:off x="1915426" y="255389"/>
            <a:ext cx="7333350" cy="430887"/>
          </a:xfrm>
          <a:prstGeom prst="rect">
            <a:avLst/>
          </a:prstGeom>
          <a:solidFill>
            <a:srgbClr val="F5E6C6"/>
          </a:solidFill>
        </p:spPr>
        <p:txBody>
          <a:bodyPr wrap="square" rtlCol="0">
            <a:spAutoFit/>
          </a:bodyPr>
          <a:lstStyle/>
          <a:p>
            <a:r>
              <a:rPr lang="de-DE" sz="2200" b="1" dirty="0"/>
              <a:t>TOP-Maßnahmen – Pflegerische Versorgung</a:t>
            </a:r>
          </a:p>
        </p:txBody>
      </p:sp>
      <p:sp>
        <p:nvSpPr>
          <p:cNvPr id="2" name="Textfeld 1">
            <a:extLst>
              <a:ext uri="{FF2B5EF4-FFF2-40B4-BE49-F238E27FC236}">
                <a16:creationId xmlns:a16="http://schemas.microsoft.com/office/drawing/2014/main" id="{14B624F4-9C76-E605-9EE3-75EA369DAB67}"/>
              </a:ext>
            </a:extLst>
          </p:cNvPr>
          <p:cNvSpPr txBox="1"/>
          <p:nvPr/>
        </p:nvSpPr>
        <p:spPr>
          <a:xfrm>
            <a:off x="284671" y="17253"/>
            <a:ext cx="1048829" cy="1015663"/>
          </a:xfrm>
          <a:prstGeom prst="rect">
            <a:avLst/>
          </a:prstGeom>
          <a:noFill/>
        </p:spPr>
        <p:txBody>
          <a:bodyPr wrap="square" rtlCol="0">
            <a:spAutoFit/>
          </a:bodyPr>
          <a:lstStyle/>
          <a:p>
            <a:r>
              <a:rPr lang="de-DE" sz="6000" dirty="0">
                <a:solidFill>
                  <a:srgbClr val="C9596C"/>
                </a:solidFill>
              </a:rPr>
              <a:t>12</a:t>
            </a:r>
          </a:p>
        </p:txBody>
      </p:sp>
      <p:sp>
        <p:nvSpPr>
          <p:cNvPr id="38" name="Textfeld 37">
            <a:extLst>
              <a:ext uri="{FF2B5EF4-FFF2-40B4-BE49-F238E27FC236}">
                <a16:creationId xmlns:a16="http://schemas.microsoft.com/office/drawing/2014/main" id="{BCD87B48-E8A5-5CCE-1DE1-3BF9892E6677}"/>
              </a:ext>
            </a:extLst>
          </p:cNvPr>
          <p:cNvSpPr txBox="1"/>
          <p:nvPr/>
        </p:nvSpPr>
        <p:spPr>
          <a:xfrm>
            <a:off x="1507324" y="1416169"/>
            <a:ext cx="4311329" cy="1200329"/>
          </a:xfrm>
          <a:prstGeom prst="rect">
            <a:avLst/>
          </a:prstGeom>
          <a:noFill/>
        </p:spPr>
        <p:txBody>
          <a:bodyPr wrap="square" rtlCol="0">
            <a:spAutoFit/>
          </a:bodyPr>
          <a:lstStyle/>
          <a:p>
            <a:r>
              <a:rPr lang="de-DE" b="1" dirty="0"/>
              <a:t>Erfassen Sie das individuelle Risiko vor dem Sommer</a:t>
            </a:r>
          </a:p>
          <a:p>
            <a:pPr marL="285750" indent="-285750">
              <a:buFont typeface="Arial" panose="020B0604020202020204" pitchFamily="34" charset="0"/>
              <a:buChar char="•"/>
            </a:pPr>
            <a:r>
              <a:rPr lang="de-DE" dirty="0"/>
              <a:t>Wer leidet besonders unter der Hitze?</a:t>
            </a:r>
          </a:p>
        </p:txBody>
      </p:sp>
      <p:sp>
        <p:nvSpPr>
          <p:cNvPr id="39" name="Textfeld 38">
            <a:extLst>
              <a:ext uri="{FF2B5EF4-FFF2-40B4-BE49-F238E27FC236}">
                <a16:creationId xmlns:a16="http://schemas.microsoft.com/office/drawing/2014/main" id="{279423DC-59F6-5D72-79FF-32DF4F21538F}"/>
              </a:ext>
            </a:extLst>
          </p:cNvPr>
          <p:cNvSpPr txBox="1"/>
          <p:nvPr/>
        </p:nvSpPr>
        <p:spPr>
          <a:xfrm>
            <a:off x="1485655" y="3157504"/>
            <a:ext cx="4448912" cy="1200329"/>
          </a:xfrm>
          <a:prstGeom prst="rect">
            <a:avLst/>
          </a:prstGeom>
          <a:noFill/>
        </p:spPr>
        <p:txBody>
          <a:bodyPr wrap="square" rtlCol="0">
            <a:spAutoFit/>
          </a:bodyPr>
          <a:lstStyle/>
          <a:p>
            <a:r>
              <a:rPr lang="de-DE" b="1" dirty="0"/>
              <a:t>Achten Sie auf hitzebedingte Krankheitszeichen</a:t>
            </a:r>
          </a:p>
          <a:p>
            <a:pPr marL="285750" indent="-285750">
              <a:buFont typeface="Arial" panose="020B0604020202020204" pitchFamily="34" charset="0"/>
              <a:buChar char="•"/>
            </a:pPr>
            <a:r>
              <a:rPr lang="de-DE" dirty="0"/>
              <a:t>Verhalten sich Personen auffällig, verschlechtert sich der AZ?</a:t>
            </a:r>
          </a:p>
        </p:txBody>
      </p:sp>
      <p:sp>
        <p:nvSpPr>
          <p:cNvPr id="40" name="Textfeld 39">
            <a:extLst>
              <a:ext uri="{FF2B5EF4-FFF2-40B4-BE49-F238E27FC236}">
                <a16:creationId xmlns:a16="http://schemas.microsoft.com/office/drawing/2014/main" id="{5AB94525-35CD-5F52-3541-8D616DE11BF3}"/>
              </a:ext>
            </a:extLst>
          </p:cNvPr>
          <p:cNvSpPr txBox="1"/>
          <p:nvPr/>
        </p:nvSpPr>
        <p:spPr>
          <a:xfrm>
            <a:off x="7325980" y="1439781"/>
            <a:ext cx="4866019" cy="923330"/>
          </a:xfrm>
          <a:prstGeom prst="rect">
            <a:avLst/>
          </a:prstGeom>
          <a:noFill/>
        </p:spPr>
        <p:txBody>
          <a:bodyPr wrap="square" rtlCol="0">
            <a:spAutoFit/>
          </a:bodyPr>
          <a:lstStyle/>
          <a:p>
            <a:r>
              <a:rPr lang="de-DE" b="1" dirty="0"/>
              <a:t>Passen Sie das Speiseangebot an</a:t>
            </a:r>
          </a:p>
          <a:p>
            <a:pPr marL="285750" indent="-285750">
              <a:buFont typeface="Arial" panose="020B0604020202020204" pitchFamily="34" charset="0"/>
              <a:buChar char="•"/>
            </a:pPr>
            <a:r>
              <a:rPr lang="de-DE" dirty="0"/>
              <a:t>Z.B. leichte, mediterrane Gerichte, die viel Flüssigkeiten enthalten	</a:t>
            </a:r>
          </a:p>
        </p:txBody>
      </p:sp>
      <p:sp>
        <p:nvSpPr>
          <p:cNvPr id="43" name="Textfeld 42">
            <a:extLst>
              <a:ext uri="{FF2B5EF4-FFF2-40B4-BE49-F238E27FC236}">
                <a16:creationId xmlns:a16="http://schemas.microsoft.com/office/drawing/2014/main" id="{5E7DC0D6-DF56-BA7B-DDBB-724E254C3085}"/>
              </a:ext>
            </a:extLst>
          </p:cNvPr>
          <p:cNvSpPr txBox="1"/>
          <p:nvPr/>
        </p:nvSpPr>
        <p:spPr>
          <a:xfrm>
            <a:off x="7325980" y="3323796"/>
            <a:ext cx="4866019" cy="1200329"/>
          </a:xfrm>
          <a:prstGeom prst="rect">
            <a:avLst/>
          </a:prstGeom>
          <a:noFill/>
        </p:spPr>
        <p:txBody>
          <a:bodyPr wrap="square" rtlCol="0">
            <a:spAutoFit/>
          </a:bodyPr>
          <a:lstStyle/>
          <a:p>
            <a:r>
              <a:rPr lang="de-DE" b="1" dirty="0"/>
              <a:t>Nehmen Sie zusätzliche kühlende Pflegemaßnahmen vor</a:t>
            </a:r>
          </a:p>
          <a:p>
            <a:pPr marL="285750" indent="-285750">
              <a:buFont typeface="Arial" panose="020B0604020202020204" pitchFamily="34" charset="0"/>
              <a:buChar char="•"/>
            </a:pPr>
            <a:r>
              <a:rPr lang="de-DE" dirty="0"/>
              <a:t>Z.B. kühle Waschungen, Duschen, Wickel oder Fußbäder</a:t>
            </a:r>
          </a:p>
        </p:txBody>
      </p:sp>
      <p:sp>
        <p:nvSpPr>
          <p:cNvPr id="10" name="Textfeld 9">
            <a:extLst>
              <a:ext uri="{FF2B5EF4-FFF2-40B4-BE49-F238E27FC236}">
                <a16:creationId xmlns:a16="http://schemas.microsoft.com/office/drawing/2014/main" id="{4A2BAAA0-C958-A4AE-7C21-7270220CF255}"/>
              </a:ext>
            </a:extLst>
          </p:cNvPr>
          <p:cNvSpPr txBox="1"/>
          <p:nvPr/>
        </p:nvSpPr>
        <p:spPr>
          <a:xfrm>
            <a:off x="1507324" y="5153131"/>
            <a:ext cx="4311329" cy="1477328"/>
          </a:xfrm>
          <a:prstGeom prst="rect">
            <a:avLst/>
          </a:prstGeom>
          <a:noFill/>
        </p:spPr>
        <p:txBody>
          <a:bodyPr wrap="square" rtlCol="0">
            <a:spAutoFit/>
          </a:bodyPr>
          <a:lstStyle/>
          <a:p>
            <a:r>
              <a:rPr lang="de-DE" b="1" dirty="0"/>
              <a:t>Unterstützen Sie die Flüssigkeits-aufnahme</a:t>
            </a:r>
            <a:endParaRPr lang="de-DE" dirty="0"/>
          </a:p>
          <a:p>
            <a:pPr marL="285750" indent="-285750">
              <a:buFont typeface="Arial" panose="020B0604020202020204" pitchFamily="34" charset="0"/>
              <a:buChar char="•"/>
            </a:pPr>
            <a:r>
              <a:rPr lang="de-DE" dirty="0"/>
              <a:t>Welche Personen brauchen besondere Unterstützung/Motivation beim Trinken?</a:t>
            </a:r>
          </a:p>
        </p:txBody>
      </p:sp>
      <p:pic>
        <p:nvPicPr>
          <p:cNvPr id="17" name="Grafik 16" descr="Ein Bild, das Screenshot, Grafiken, Design, Grafikdesign enthält.&#10;&#10;Automatisch generierte Beschreibung">
            <a:extLst>
              <a:ext uri="{FF2B5EF4-FFF2-40B4-BE49-F238E27FC236}">
                <a16:creationId xmlns:a16="http://schemas.microsoft.com/office/drawing/2014/main" id="{72670B64-A099-7F6F-F4E8-F843CD9FC0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9873" y="2959547"/>
            <a:ext cx="1779606" cy="1783450"/>
          </a:xfrm>
          <a:prstGeom prst="rect">
            <a:avLst/>
          </a:prstGeom>
        </p:spPr>
      </p:pic>
      <p:sp>
        <p:nvSpPr>
          <p:cNvPr id="22" name="Textfeld 21">
            <a:extLst>
              <a:ext uri="{FF2B5EF4-FFF2-40B4-BE49-F238E27FC236}">
                <a16:creationId xmlns:a16="http://schemas.microsoft.com/office/drawing/2014/main" id="{A2D8523C-D322-4BAA-F4D7-66F6F49E7BB8}"/>
              </a:ext>
            </a:extLst>
          </p:cNvPr>
          <p:cNvSpPr txBox="1"/>
          <p:nvPr/>
        </p:nvSpPr>
        <p:spPr>
          <a:xfrm>
            <a:off x="7325980" y="5009994"/>
            <a:ext cx="4866018" cy="1477328"/>
          </a:xfrm>
          <a:prstGeom prst="rect">
            <a:avLst/>
          </a:prstGeom>
          <a:noFill/>
        </p:spPr>
        <p:txBody>
          <a:bodyPr wrap="square" rtlCol="0">
            <a:spAutoFit/>
          </a:bodyPr>
          <a:lstStyle/>
          <a:p>
            <a:r>
              <a:rPr lang="de-DE" b="1" dirty="0"/>
              <a:t>Gleichen Sie die Medikamenten-verordnungen ab</a:t>
            </a:r>
          </a:p>
          <a:p>
            <a:pPr marL="285750" indent="-285750">
              <a:buFont typeface="Arial" panose="020B0604020202020204" pitchFamily="34" charset="0"/>
              <a:buChar char="•"/>
            </a:pPr>
            <a:r>
              <a:rPr lang="de-DE" dirty="0"/>
              <a:t>Sind Medikamente verordnet, die Neben- und Wechselwirkungen bei Hitze verursachen können?</a:t>
            </a:r>
          </a:p>
        </p:txBody>
      </p:sp>
      <p:pic>
        <p:nvPicPr>
          <p:cNvPr id="6" name="Grafik 5" descr="Ein Bild, das Grafiken, Logo, Cartoon, Clipart enthält.&#10;&#10;Automatisch generierte Beschreibung">
            <a:extLst>
              <a:ext uri="{FF2B5EF4-FFF2-40B4-BE49-F238E27FC236}">
                <a16:creationId xmlns:a16="http://schemas.microsoft.com/office/drawing/2014/main" id="{95EA026D-AF8A-41BC-912F-FD5E8F19C1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87" y="1058538"/>
            <a:ext cx="1965543" cy="1969552"/>
          </a:xfrm>
          <a:prstGeom prst="rect">
            <a:avLst/>
          </a:prstGeom>
        </p:spPr>
      </p:pic>
      <p:pic>
        <p:nvPicPr>
          <p:cNvPr id="9" name="Grafik 8" descr="Ein Bild, das Text, Screenshot, Grafiken, Symbol enthält.&#10;&#10;Automatisch generierte Beschreibung">
            <a:extLst>
              <a:ext uri="{FF2B5EF4-FFF2-40B4-BE49-F238E27FC236}">
                <a16:creationId xmlns:a16="http://schemas.microsoft.com/office/drawing/2014/main" id="{72FBF293-AC30-AD32-23FA-6630E446A7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9493" y="4789496"/>
            <a:ext cx="1771248" cy="1771248"/>
          </a:xfrm>
          <a:prstGeom prst="rect">
            <a:avLst/>
          </a:prstGeom>
        </p:spPr>
      </p:pic>
      <p:pic>
        <p:nvPicPr>
          <p:cNvPr id="13" name="Grafik 12" descr="Ein Bild, das Grafiken, Schrift, Kreis, Logo enthält.&#10;&#10;Automatisch generierte Beschreibung">
            <a:extLst>
              <a:ext uri="{FF2B5EF4-FFF2-40B4-BE49-F238E27FC236}">
                <a16:creationId xmlns:a16="http://schemas.microsoft.com/office/drawing/2014/main" id="{FDD56B07-D3D5-4E4D-5349-D1A68E7893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2594" y="1083846"/>
            <a:ext cx="1779822" cy="1783452"/>
          </a:xfrm>
          <a:prstGeom prst="rect">
            <a:avLst/>
          </a:prstGeom>
        </p:spPr>
      </p:pic>
      <p:pic>
        <p:nvPicPr>
          <p:cNvPr id="16" name="Grafik 15" descr="Ein Bild, das Grafiken, Kreis, Cartoon, Clipart enthält.&#10;&#10;Automatisch generierte Beschreibung">
            <a:extLst>
              <a:ext uri="{FF2B5EF4-FFF2-40B4-BE49-F238E27FC236}">
                <a16:creationId xmlns:a16="http://schemas.microsoft.com/office/drawing/2014/main" id="{1C9ADB84-98ED-0D68-077C-3947C00EFD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19" y="2963391"/>
            <a:ext cx="1779606" cy="1779606"/>
          </a:xfrm>
          <a:prstGeom prst="rect">
            <a:avLst/>
          </a:prstGeom>
        </p:spPr>
      </p:pic>
      <p:pic>
        <p:nvPicPr>
          <p:cNvPr id="19" name="Grafik 18" descr="Ein Bild, das Symbol, Logo, Emblem, Screenshot enthält.&#10;&#10;Automatisch generierte Beschreibung">
            <a:extLst>
              <a:ext uri="{FF2B5EF4-FFF2-40B4-BE49-F238E27FC236}">
                <a16:creationId xmlns:a16="http://schemas.microsoft.com/office/drawing/2014/main" id="{C63D0092-56E2-8687-0E85-6765346C08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171" y="4771370"/>
            <a:ext cx="1965543" cy="1969789"/>
          </a:xfrm>
          <a:prstGeom prst="rect">
            <a:avLst/>
          </a:prstGeom>
        </p:spPr>
      </p:pic>
    </p:spTree>
    <p:extLst>
      <p:ext uri="{BB962C8B-B14F-4D97-AF65-F5344CB8AC3E}">
        <p14:creationId xmlns:p14="http://schemas.microsoft.com/office/powerpoint/2010/main" val="286139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3" grpId="0"/>
      <p:bldP spid="10"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24BED37-4C06-2C05-B52E-88E2F8F703FF}"/>
              </a:ext>
            </a:extLst>
          </p:cNvPr>
          <p:cNvSpPr txBox="1"/>
          <p:nvPr/>
        </p:nvSpPr>
        <p:spPr>
          <a:xfrm>
            <a:off x="1915425" y="255389"/>
            <a:ext cx="8758325" cy="430887"/>
          </a:xfrm>
          <a:prstGeom prst="rect">
            <a:avLst/>
          </a:prstGeom>
          <a:noFill/>
        </p:spPr>
        <p:txBody>
          <a:bodyPr wrap="square" rtlCol="0">
            <a:spAutoFit/>
          </a:bodyPr>
          <a:lstStyle/>
          <a:p>
            <a:r>
              <a:rPr lang="de-DE" sz="2200" b="1" dirty="0"/>
              <a:t>Quellen:</a:t>
            </a:r>
            <a:endParaRPr lang="de-DE" dirty="0"/>
          </a:p>
        </p:txBody>
      </p:sp>
      <p:sp>
        <p:nvSpPr>
          <p:cNvPr id="3" name="Textfeld 2">
            <a:extLst>
              <a:ext uri="{FF2B5EF4-FFF2-40B4-BE49-F238E27FC236}">
                <a16:creationId xmlns:a16="http://schemas.microsoft.com/office/drawing/2014/main" id="{8F7E1082-42D5-C94B-3C56-010DB58EF91F}"/>
              </a:ext>
            </a:extLst>
          </p:cNvPr>
          <p:cNvSpPr txBox="1"/>
          <p:nvPr/>
        </p:nvSpPr>
        <p:spPr>
          <a:xfrm>
            <a:off x="284671" y="17253"/>
            <a:ext cx="1067879" cy="1015663"/>
          </a:xfrm>
          <a:prstGeom prst="rect">
            <a:avLst/>
          </a:prstGeom>
          <a:noFill/>
        </p:spPr>
        <p:txBody>
          <a:bodyPr wrap="square" rtlCol="0">
            <a:spAutoFit/>
          </a:bodyPr>
          <a:lstStyle/>
          <a:p>
            <a:r>
              <a:rPr lang="de-DE" sz="6000" dirty="0">
                <a:solidFill>
                  <a:srgbClr val="3E7187"/>
                </a:solidFill>
              </a:rPr>
              <a:t>13</a:t>
            </a:r>
          </a:p>
        </p:txBody>
      </p:sp>
      <p:sp>
        <p:nvSpPr>
          <p:cNvPr id="4" name="Textfeld 3">
            <a:extLst>
              <a:ext uri="{FF2B5EF4-FFF2-40B4-BE49-F238E27FC236}">
                <a16:creationId xmlns:a16="http://schemas.microsoft.com/office/drawing/2014/main" id="{8BEABF80-92B2-B5B5-28D0-FD2F90E57FD6}"/>
              </a:ext>
            </a:extLst>
          </p:cNvPr>
          <p:cNvSpPr txBox="1"/>
          <p:nvPr/>
        </p:nvSpPr>
        <p:spPr>
          <a:xfrm>
            <a:off x="1233487" y="864611"/>
            <a:ext cx="10334625" cy="5491247"/>
          </a:xfrm>
          <a:prstGeom prst="rect">
            <a:avLst/>
          </a:prstGeom>
          <a:noFill/>
        </p:spPr>
        <p:txBody>
          <a:bodyPr wrap="square" rtlCol="0">
            <a:spAutoFit/>
          </a:bodyPr>
          <a:lstStyle/>
          <a:p>
            <a:pPr>
              <a:lnSpc>
                <a:spcPct val="115000"/>
              </a:lnSpc>
              <a:spcAft>
                <a:spcPts val="1000"/>
              </a:spcAft>
            </a:pPr>
            <a:r>
              <a:rPr lang="de-DE" sz="1800" kern="100" dirty="0">
                <a:solidFill>
                  <a:srgbClr val="3C3C3B"/>
                </a:solidFill>
                <a:effectLst/>
                <a:latin typeface="Arial" panose="020B0604020202020204" pitchFamily="34" charset="0"/>
                <a:ea typeface="Calibri" panose="020F0502020204030204" pitchFamily="34" charset="0"/>
                <a:cs typeface="Calibri" panose="020F0502020204030204" pitchFamily="34" charset="0"/>
              </a:rPr>
              <a:t>Die Inhalte des Faktenfinder orientieren sich strukturell und inhaltlich in großen Teilen an dem Bildungsmodul: </a:t>
            </a:r>
            <a:r>
              <a:rPr lang="de-DE" sz="1800" kern="100" dirty="0">
                <a:solidFill>
                  <a:srgbClr val="D68694"/>
                </a:solidFill>
                <a:effectLst/>
                <a:latin typeface="Arial" panose="020B060402020202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Klimawandel und Bildung</a:t>
            </a:r>
            <a:r>
              <a:rPr lang="de-DE" sz="1800" kern="100" dirty="0">
                <a:solidFill>
                  <a:srgbClr val="3C3C3B"/>
                </a:solidFill>
                <a:effectLst/>
                <a:latin typeface="Arial" panose="020B0604020202020204" pitchFamily="34" charset="0"/>
                <a:ea typeface="Calibri" panose="020F0502020204030204" pitchFamily="34" charset="0"/>
                <a:cs typeface="Calibri" panose="020F0502020204030204" pitchFamily="34" charset="0"/>
              </a:rPr>
              <a:t>, das vom LMU Klinikum der Universität München entwickelt und zur Verfügung gestellt wird</a:t>
            </a:r>
            <a:r>
              <a:rPr lang="de-DE" sz="1800" kern="100" dirty="0">
                <a:effectLst/>
                <a:latin typeface="Arial" panose="020B0604020202020204" pitchFamily="34" charset="0"/>
                <a:ea typeface="Calibri" panose="020F0502020204030204" pitchFamily="34" charset="0"/>
                <a:cs typeface="Calibri" panose="020F0502020204030204" pitchFamily="34" charset="0"/>
              </a:rPr>
              <a:t>. </a:t>
            </a:r>
            <a:endParaRPr lang="de-DE"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de-DE" sz="1800" kern="100" dirty="0">
                <a:effectLst/>
                <a:latin typeface="Arial" panose="020B0604020202020204" pitchFamily="34" charset="0"/>
                <a:ea typeface="Calibri" panose="020F0502020204030204" pitchFamily="34" charset="0"/>
                <a:cs typeface="Calibri" panose="020F0502020204030204" pitchFamily="34" charset="0"/>
              </a:rPr>
              <a:t>Das Angebot der LMU und des Landesamtes für Gesundheit und Lebensmittelsicherheit ist aus dem Projekt Klimaanpassung in der Pflege (</a:t>
            </a:r>
            <a:r>
              <a:rPr lang="de-DE" sz="1800" kern="100" dirty="0" err="1">
                <a:effectLst/>
                <a:latin typeface="Arial" panose="020B0604020202020204" pitchFamily="34" charset="0"/>
                <a:ea typeface="Calibri" panose="020F0502020204030204" pitchFamily="34" charset="0"/>
                <a:cs typeface="Calibri" panose="020F0502020204030204" pitchFamily="34" charset="0"/>
              </a:rPr>
              <a:t>KlapP</a:t>
            </a:r>
            <a:r>
              <a:rPr lang="de-DE" sz="1800" kern="100" dirty="0">
                <a:effectLst/>
                <a:latin typeface="Arial" panose="020B0604020202020204" pitchFamily="34" charset="0"/>
                <a:ea typeface="Calibri" panose="020F0502020204030204" pitchFamily="34" charset="0"/>
                <a:cs typeface="Calibri" panose="020F0502020204030204" pitchFamily="34" charset="0"/>
              </a:rPr>
              <a:t>) entstanden, dort finden Sie </a:t>
            </a:r>
            <a:r>
              <a:rPr lang="de-DE" sz="1800" u="sng" kern="100" dirty="0">
                <a:solidFill>
                  <a:srgbClr val="D68694"/>
                </a:solidFill>
                <a:effectLst/>
                <a:latin typeface="Arial" panose="020B060402020202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Onlineschulungen für die Pflege</a:t>
            </a:r>
            <a:r>
              <a:rPr lang="de-DE" sz="1800" kern="100" dirty="0">
                <a:effectLst/>
                <a:latin typeface="Arial" panose="020B0604020202020204" pitchFamily="34" charset="0"/>
                <a:ea typeface="Calibri" panose="020F0502020204030204" pitchFamily="34" charset="0"/>
                <a:cs typeface="Calibri" panose="020F0502020204030204" pitchFamily="34" charset="0"/>
              </a:rPr>
              <a:t>.</a:t>
            </a:r>
            <a:endParaRPr lang="de-DE" sz="18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de-DE" sz="1800" kern="100" dirty="0">
                <a:effectLst/>
                <a:latin typeface="Arial" panose="020B0604020202020204" pitchFamily="34" charset="0"/>
                <a:ea typeface="Calibri" panose="020F0502020204030204" pitchFamily="34" charset="0"/>
                <a:cs typeface="Calibri" panose="020F0502020204030204" pitchFamily="34" charset="0"/>
              </a:rPr>
              <a:t> </a:t>
            </a:r>
            <a:r>
              <a:rPr lang="de-DE" sz="1800" b="1" kern="100" dirty="0">
                <a:effectLst/>
                <a:latin typeface="Arial" panose="020B0604020202020204" pitchFamily="34" charset="0"/>
                <a:ea typeface="Calibri" panose="020F0502020204030204" pitchFamily="34" charset="0"/>
                <a:cs typeface="Calibri" panose="020F0502020204030204" pitchFamily="34" charset="0"/>
              </a:rPr>
              <a:t>Weitere Quellen: </a:t>
            </a:r>
            <a:endParaRPr lang="de-DE" sz="18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5000"/>
              </a:lnSpc>
              <a:spcAft>
                <a:spcPts val="1000"/>
              </a:spcAft>
              <a:buFont typeface="Arial" panose="020B0604020202020204" pitchFamily="34" charset="0"/>
              <a:buChar char="•"/>
            </a:pPr>
            <a:r>
              <a:rPr lang="de-DE" sz="1800" kern="100" dirty="0">
                <a:effectLst/>
                <a:latin typeface="Arial" panose="020B0604020202020204" pitchFamily="34" charset="0"/>
                <a:ea typeface="Calibri" panose="020F0502020204030204" pitchFamily="34" charset="0"/>
                <a:cs typeface="Calibri" panose="020F0502020204030204" pitchFamily="34" charset="0"/>
              </a:rPr>
              <a:t>ASR A3.5 Technische Regeln für Arbeitsstätten (2010). </a:t>
            </a:r>
            <a:r>
              <a:rPr lang="de-DE" sz="1800" u="sng" kern="100" dirty="0">
                <a:solidFill>
                  <a:srgbClr val="0000FF"/>
                </a:solidFill>
                <a:effectLst/>
                <a:latin typeface="Arial" panose="020B0604020202020204" pitchFamily="34" charset="0"/>
                <a:ea typeface="Calibri" panose="020F0502020204030204" pitchFamily="34" charset="0"/>
                <a:cs typeface="Calibri" panose="020F0502020204030204" pitchFamily="34" charset="0"/>
                <a:hlinkClick r:id="rId5"/>
              </a:rPr>
              <a:t>Raumtemperatur</a:t>
            </a:r>
            <a:r>
              <a:rPr lang="de-DE" sz="1800" kern="100" dirty="0">
                <a:effectLst/>
                <a:latin typeface="Arial" panose="020B0604020202020204" pitchFamily="34" charset="0"/>
                <a:ea typeface="Calibri" panose="020F0502020204030204" pitchFamily="34" charset="0"/>
                <a:cs typeface="Calibri" panose="020F0502020204030204" pitchFamily="34" charset="0"/>
              </a:rPr>
              <a:t>. Ausschuss für Arbeitsstätten. zuletzt geändert 2022. </a:t>
            </a:r>
            <a:endParaRPr lang="de-DE" sz="18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5000"/>
              </a:lnSpc>
              <a:spcAft>
                <a:spcPts val="1000"/>
              </a:spcAft>
              <a:buFont typeface="Arial" panose="020B0604020202020204" pitchFamily="34" charset="0"/>
              <a:buChar char="•"/>
            </a:pPr>
            <a:r>
              <a:rPr lang="de-DE" sz="1800" kern="100" dirty="0">
                <a:solidFill>
                  <a:srgbClr val="3C3C3B"/>
                </a:solidFill>
                <a:effectLst/>
                <a:latin typeface="Arial" panose="020B0604020202020204" pitchFamily="34" charset="0"/>
                <a:ea typeface="Calibri" panose="020F0502020204030204" pitchFamily="34" charset="0"/>
                <a:cs typeface="Calibri" panose="020F0502020204030204" pitchFamily="34" charset="0"/>
              </a:rPr>
              <a:t>Bayerisches Landesamt für Gesundheit und Lebensmittelsicherheit (2023). Schulung: Pflege bei Hitze (Kurzversion). Erstellt im Rahmen des Forschungsprojekt:</a:t>
            </a:r>
            <a:r>
              <a:rPr lang="de-DE" sz="180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rPr>
              <a:t> </a:t>
            </a:r>
            <a:r>
              <a:rPr lang="de-DE" sz="1800" u="sng" kern="100" dirty="0">
                <a:solidFill>
                  <a:srgbClr val="0000FF"/>
                </a:solidFill>
                <a:effectLst/>
                <a:latin typeface="Arial" panose="020B0604020202020204" pitchFamily="34" charset="0"/>
                <a:ea typeface="Calibri" panose="020F0502020204030204" pitchFamily="34" charset="0"/>
                <a:cs typeface="Calibri" panose="020F0502020204030204" pitchFamily="34" charset="0"/>
                <a:hlinkClick r:id="rId4"/>
              </a:rPr>
              <a:t>Klimaanpassung in der Pflege (</a:t>
            </a:r>
            <a:r>
              <a:rPr lang="de-DE" sz="1800" u="sng" kern="100" dirty="0" err="1">
                <a:solidFill>
                  <a:srgbClr val="0000FF"/>
                </a:solidFill>
                <a:effectLst/>
                <a:latin typeface="Arial" panose="020B0604020202020204" pitchFamily="34" charset="0"/>
                <a:ea typeface="Calibri" panose="020F0502020204030204" pitchFamily="34" charset="0"/>
                <a:cs typeface="Calibri" panose="020F0502020204030204" pitchFamily="34" charset="0"/>
                <a:hlinkClick r:id="rId4"/>
              </a:rPr>
              <a:t>KlapP</a:t>
            </a:r>
            <a:r>
              <a:rPr lang="de-DE" sz="1800" u="sng" kern="100" dirty="0">
                <a:solidFill>
                  <a:srgbClr val="0000FF"/>
                </a:solidFill>
                <a:effectLst/>
                <a:latin typeface="Arial" panose="020B0604020202020204" pitchFamily="34" charset="0"/>
                <a:ea typeface="Calibri" panose="020F0502020204030204" pitchFamily="34" charset="0"/>
                <a:cs typeface="Calibri" panose="020F0502020204030204" pitchFamily="34" charset="0"/>
                <a:hlinkClick r:id="rId4"/>
              </a:rPr>
              <a:t>)</a:t>
            </a:r>
            <a:r>
              <a:rPr lang="de-DE" sz="1800" kern="100" dirty="0">
                <a:effectLst/>
                <a:latin typeface="Arial" panose="020B0604020202020204" pitchFamily="34" charset="0"/>
                <a:ea typeface="Calibri" panose="020F0502020204030204" pitchFamily="34" charset="0"/>
                <a:cs typeface="Calibri" panose="020F0502020204030204" pitchFamily="34" charset="0"/>
              </a:rPr>
              <a:t>: Umsetzung von Hitzeaktionsplänen in Bayern auf Basis der Empfehlungen des Umweltbundesamts.</a:t>
            </a:r>
            <a:endParaRPr lang="de-DE" sz="18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5000"/>
              </a:lnSpc>
              <a:spcAft>
                <a:spcPts val="1000"/>
              </a:spcAft>
              <a:buFont typeface="Arial" panose="020B0604020202020204" pitchFamily="34" charset="0"/>
              <a:buChar char="•"/>
            </a:pPr>
            <a:r>
              <a:rPr lang="de-DE" sz="1800" kern="100" dirty="0">
                <a:effectLst/>
                <a:latin typeface="Arial" panose="020B0604020202020204" pitchFamily="34" charset="0"/>
                <a:ea typeface="Calibri" panose="020F0502020204030204" pitchFamily="34" charset="0"/>
                <a:cs typeface="Calibri" panose="020F0502020204030204" pitchFamily="34" charset="0"/>
              </a:rPr>
              <a:t>Gesamtverband der Deutschen Versicherungswirtschaft (GDV) (2024): </a:t>
            </a:r>
            <a:r>
              <a:rPr lang="de-DE" sz="1800" kern="100" dirty="0" err="1">
                <a:effectLst/>
                <a:latin typeface="Arial" panose="020B0604020202020204" pitchFamily="34" charset="0"/>
                <a:ea typeface="Calibri" panose="020F0502020204030204" pitchFamily="34" charset="0"/>
                <a:cs typeface="Calibri" panose="020F0502020204030204" pitchFamily="34" charset="0"/>
              </a:rPr>
              <a:t>VdS</a:t>
            </a:r>
            <a:r>
              <a:rPr lang="de-DE" sz="1800" kern="100" dirty="0">
                <a:effectLst/>
                <a:latin typeface="Arial" panose="020B0604020202020204" pitchFamily="34" charset="0"/>
                <a:ea typeface="Calibri" panose="020F0502020204030204" pitchFamily="34" charset="0"/>
                <a:cs typeface="Calibri" panose="020F0502020204030204" pitchFamily="34" charset="0"/>
              </a:rPr>
              <a:t> </a:t>
            </a:r>
            <a:r>
              <a:rPr lang="de-DE" sz="1800" kern="100" dirty="0" err="1">
                <a:effectLst/>
                <a:latin typeface="Arial" panose="020B0604020202020204" pitchFamily="34" charset="0"/>
                <a:ea typeface="Calibri" panose="020F0502020204030204" pitchFamily="34" charset="0"/>
                <a:cs typeface="Calibri" panose="020F0502020204030204" pitchFamily="34" charset="0"/>
              </a:rPr>
              <a:t>GeoVeris</a:t>
            </a:r>
            <a:r>
              <a:rPr lang="de-DE" sz="1800" kern="100" dirty="0">
                <a:effectLst/>
                <a:latin typeface="Arial" panose="020B0604020202020204" pitchFamily="34" charset="0"/>
                <a:ea typeface="Calibri" panose="020F0502020204030204" pitchFamily="34" charset="0"/>
                <a:cs typeface="Calibri" panose="020F0502020204030204" pitchFamily="34" charset="0"/>
              </a:rPr>
              <a:t>, Datenbasis DWD, </a:t>
            </a:r>
            <a:r>
              <a:rPr lang="de-DE" sz="1800" u="sng" kern="100" dirty="0">
                <a:solidFill>
                  <a:srgbClr val="0000FF"/>
                </a:solidFill>
                <a:effectLst/>
                <a:latin typeface="Arial" panose="020B0604020202020204" pitchFamily="34" charset="0"/>
                <a:ea typeface="Calibri" panose="020F0502020204030204" pitchFamily="34" charset="0"/>
                <a:cs typeface="Calibri" panose="020F0502020204030204" pitchFamily="34" charset="0"/>
                <a:hlinkClick r:id="rId6"/>
              </a:rPr>
              <a:t>Nationale Klimaüberwachung</a:t>
            </a:r>
            <a:r>
              <a:rPr lang="de-DE" sz="1800" kern="100" dirty="0">
                <a:effectLst/>
                <a:latin typeface="Calibri" panose="020F0502020204030204" pitchFamily="34" charset="0"/>
                <a:ea typeface="Calibri" panose="020F0502020204030204" pitchFamily="34" charset="0"/>
                <a:cs typeface="Calibri" panose="020F0502020204030204" pitchFamily="34" charset="0"/>
              </a:rPr>
              <a:t> </a:t>
            </a:r>
            <a:r>
              <a:rPr lang="de-DE" sz="1800" kern="100" dirty="0">
                <a:effectLst/>
                <a:latin typeface="Arial" panose="020B0604020202020204" pitchFamily="34" charset="0"/>
                <a:ea typeface="Calibri" panose="020F0502020204030204" pitchFamily="34" charset="0"/>
                <a:cs typeface="Calibri" panose="020F0502020204030204" pitchFamily="34" charset="0"/>
              </a:rPr>
              <a:t>.</a:t>
            </a:r>
            <a:endParaRPr lang="de-DE" sz="1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269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33190619-C48C-3B8A-4662-0EF98DEC5724}"/>
              </a:ext>
            </a:extLst>
          </p:cNvPr>
          <p:cNvSpPr txBox="1"/>
          <p:nvPr/>
        </p:nvSpPr>
        <p:spPr>
          <a:xfrm>
            <a:off x="646196" y="3752412"/>
            <a:ext cx="10616242" cy="2363638"/>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sp>
        <p:nvSpPr>
          <p:cNvPr id="3" name="Textplatzhalter 2">
            <a:extLst>
              <a:ext uri="{FF2B5EF4-FFF2-40B4-BE49-F238E27FC236}">
                <a16:creationId xmlns:a16="http://schemas.microsoft.com/office/drawing/2014/main" id="{5AE1BE4E-36AC-77AE-474C-FD65F2A327B4}"/>
              </a:ext>
            </a:extLst>
          </p:cNvPr>
          <p:cNvSpPr>
            <a:spLocks noGrp="1"/>
          </p:cNvSpPr>
          <p:nvPr>
            <p:ph type="body" idx="1"/>
          </p:nvPr>
        </p:nvSpPr>
        <p:spPr>
          <a:xfrm>
            <a:off x="624998" y="1148372"/>
            <a:ext cx="10637440" cy="2487179"/>
          </a:xfrm>
          <a:noFill/>
        </p:spPr>
        <p:txBody>
          <a:bodyPr>
            <a:normAutofit/>
          </a:bodyPr>
          <a:lstStyle/>
          <a:p>
            <a:r>
              <a:rPr lang="de-DE" sz="1800" dirty="0">
                <a:solidFill>
                  <a:srgbClr val="3C3C3B"/>
                </a:solidFill>
              </a:rPr>
              <a:t>Diese Präsentation ist im Rahmen des Projektes </a:t>
            </a:r>
            <a:r>
              <a:rPr lang="de-DE" sz="1800" i="1" dirty="0">
                <a:solidFill>
                  <a:srgbClr val="C9596C"/>
                </a:solidFill>
                <a:hlinkClick r:id="rId2">
                  <a:extLst>
                    <a:ext uri="{A12FA001-AC4F-418D-AE19-62706E023703}">
                      <ahyp:hlinkClr xmlns:ahyp="http://schemas.microsoft.com/office/drawing/2018/hyperlinkcolor" val="tx"/>
                    </a:ext>
                  </a:extLst>
                </a:hlinkClick>
              </a:rPr>
              <a:t>„Hitzeresiliente und gesundheitsfördernde Lebens- und Arbeitsbedingungen in der stationären Pflege (HIGELA)“</a:t>
            </a:r>
            <a:r>
              <a:rPr lang="de-DE" sz="1800" dirty="0">
                <a:solidFill>
                  <a:srgbClr val="C9596C"/>
                </a:solidFill>
                <a:hlinkClick r:id="rId2">
                  <a:extLst>
                    <a:ext uri="{A12FA001-AC4F-418D-AE19-62706E023703}">
                      <ahyp:hlinkClr xmlns:ahyp="http://schemas.microsoft.com/office/drawing/2018/hyperlinkcolor" val="tx"/>
                    </a:ext>
                  </a:extLst>
                </a:hlinkClick>
              </a:rPr>
              <a:t> </a:t>
            </a:r>
            <a:r>
              <a:rPr lang="de-DE" sz="1800" dirty="0">
                <a:solidFill>
                  <a:srgbClr val="3C3C3B"/>
                </a:solidFill>
              </a:rPr>
              <a:t>erstellt worden. HIGELA wird vom AWO Bundesverband e.V. und der Deutschen Allianz Klimawandel und Gesundheit e.V. geleitet und gemeinsam mit dem AWO Senioren- und Sozialzentrum </a:t>
            </a:r>
            <a:r>
              <a:rPr lang="de-DE" sz="1800" dirty="0" err="1">
                <a:solidFill>
                  <a:srgbClr val="3C3C3B"/>
                </a:solidFill>
              </a:rPr>
              <a:t>gGmbh</a:t>
            </a:r>
            <a:r>
              <a:rPr lang="de-DE" sz="1800" dirty="0">
                <a:solidFill>
                  <a:srgbClr val="3C3C3B"/>
                </a:solidFill>
              </a:rPr>
              <a:t> Sachsen-West, AWO Bezirksverband Oberbayern e.V., AWO sozial gGmbH Württemberg, AWO Bezirksverband Rheinland e.V. und der AWO Gesellschaft für Altenhilfeeinrichtungen mbH durchgeführt. Gefördert wird das Projekt vom BKK Dachverband e.V.</a:t>
            </a:r>
          </a:p>
          <a:p>
            <a:r>
              <a:rPr lang="de-DE" sz="1800" dirty="0">
                <a:solidFill>
                  <a:srgbClr val="3C3C3B"/>
                </a:solidFill>
              </a:rPr>
              <a:t>Bei Fragen zum Projekt oder dieser Präsentation, melden Sie sich gerne bei der Projektleitung.</a:t>
            </a:r>
          </a:p>
        </p:txBody>
      </p:sp>
      <p:sp>
        <p:nvSpPr>
          <p:cNvPr id="4" name="Textfeld 3">
            <a:extLst>
              <a:ext uri="{FF2B5EF4-FFF2-40B4-BE49-F238E27FC236}">
                <a16:creationId xmlns:a16="http://schemas.microsoft.com/office/drawing/2014/main" id="{23DD59B8-298E-5808-D587-8D8B8467CE32}"/>
              </a:ext>
            </a:extLst>
          </p:cNvPr>
          <p:cNvSpPr txBox="1"/>
          <p:nvPr/>
        </p:nvSpPr>
        <p:spPr>
          <a:xfrm>
            <a:off x="703937" y="5234401"/>
            <a:ext cx="361826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3C3C3B"/>
                </a:solidFill>
                <a:effectLst/>
                <a:uLnTx/>
                <a:uFillTx/>
              </a:rPr>
              <a:t>Elisabeth Olfermann</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srgbClr val="3C3C3B"/>
                </a:solidFill>
                <a:effectLst/>
                <a:uLnTx/>
                <a:uFillTx/>
              </a:rPr>
              <a:t>Tel.: +49 151 61580196</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srgbClr val="3C3C3B"/>
                </a:solidFill>
                <a:effectLst/>
                <a:uLnTx/>
                <a:uFillTx/>
              </a:rPr>
              <a:t>E-Mail: </a:t>
            </a:r>
            <a:r>
              <a:rPr kumimoji="0" lang="pt-BR" sz="1200" b="0" i="0" u="none" strike="noStrike" kern="0" cap="none" spc="0" normalizeH="0" baseline="0" noProof="0" dirty="0">
                <a:ln>
                  <a:noFill/>
                </a:ln>
                <a:solidFill>
                  <a:srgbClr val="3D7086"/>
                </a:solidFill>
                <a:effectLst/>
                <a:uLnTx/>
                <a:uFillTx/>
                <a:hlinkClick r:id="rId3">
                  <a:extLst>
                    <a:ext uri="{A12FA001-AC4F-418D-AE19-62706E023703}">
                      <ahyp:hlinkClr xmlns:ahyp="http://schemas.microsoft.com/office/drawing/2018/hyperlinkcolor" val="tx"/>
                    </a:ext>
                  </a:extLst>
                </a:hlinkClick>
              </a:rPr>
              <a:t>elisabeth.olfermann@awo.org</a:t>
            </a:r>
            <a:endParaRPr kumimoji="0" lang="pt-BR" sz="1200" b="0" i="0" u="none" strike="noStrike" kern="0" cap="none" spc="0" normalizeH="0" baseline="0" noProof="0" dirty="0">
              <a:ln>
                <a:noFill/>
              </a:ln>
              <a:solidFill>
                <a:srgbClr val="3D7086"/>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sp>
        <p:nvSpPr>
          <p:cNvPr id="5" name="Textfeld 4">
            <a:extLst>
              <a:ext uri="{FF2B5EF4-FFF2-40B4-BE49-F238E27FC236}">
                <a16:creationId xmlns:a16="http://schemas.microsoft.com/office/drawing/2014/main" id="{58306A8F-BA5D-F316-9CB6-B150691CFBB9}"/>
              </a:ext>
            </a:extLst>
          </p:cNvPr>
          <p:cNvSpPr txBox="1"/>
          <p:nvPr/>
        </p:nvSpPr>
        <p:spPr>
          <a:xfrm>
            <a:off x="3995353" y="5234400"/>
            <a:ext cx="361826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3C3C3B"/>
                </a:solidFill>
                <a:effectLst/>
                <a:uLnTx/>
                <a:uFillTx/>
              </a:rPr>
              <a:t>Felix Bittner</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srgbClr val="3C3C3B"/>
                </a:solidFill>
                <a:effectLst/>
                <a:uLnTx/>
                <a:uFillTx/>
              </a:rPr>
              <a:t>Tel.: +49 151 68531181</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srgbClr val="3C3C3B"/>
                </a:solidFill>
                <a:effectLst/>
                <a:uLnTx/>
                <a:uFillTx/>
              </a:rPr>
              <a:t>E-Mail: </a:t>
            </a:r>
            <a:r>
              <a:rPr kumimoji="0" lang="pt-BR" sz="1200" b="0" i="0" u="none" strike="noStrike" kern="0" cap="none" spc="0" normalizeH="0" baseline="0" noProof="0" dirty="0">
                <a:ln>
                  <a:noFill/>
                </a:ln>
                <a:solidFill>
                  <a:srgbClr val="3D7086"/>
                </a:solidFill>
                <a:effectLst/>
                <a:uLnTx/>
                <a:uFillTx/>
                <a:hlinkClick r:id="rId4">
                  <a:extLst>
                    <a:ext uri="{A12FA001-AC4F-418D-AE19-62706E023703}">
                      <ahyp:hlinkClr xmlns:ahyp="http://schemas.microsoft.com/office/drawing/2018/hyperlinkcolor" val="tx"/>
                    </a:ext>
                  </a:extLst>
                </a:hlinkClick>
              </a:rPr>
              <a:t>felix.bittner@klimawandel-gesundheit.de</a:t>
            </a:r>
            <a:endParaRPr kumimoji="0" lang="pt-BR" sz="1200" b="0" i="0" u="none" strike="noStrike" kern="0" cap="none" spc="0" normalizeH="0" baseline="0" noProof="0" dirty="0">
              <a:ln>
                <a:noFill/>
              </a:ln>
              <a:solidFill>
                <a:srgbClr val="3D7086"/>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pic>
        <p:nvPicPr>
          <p:cNvPr id="7" name="Grafik 6">
            <a:extLst>
              <a:ext uri="{FF2B5EF4-FFF2-40B4-BE49-F238E27FC236}">
                <a16:creationId xmlns:a16="http://schemas.microsoft.com/office/drawing/2014/main" id="{09FA67B7-B987-9D06-F3AC-715B4D104363}"/>
              </a:ext>
            </a:extLst>
          </p:cNvPr>
          <p:cNvPicPr>
            <a:picLocks noChangeAspect="1"/>
          </p:cNvPicPr>
          <p:nvPr/>
        </p:nvPicPr>
        <p:blipFill rotWithShape="1">
          <a:blip r:embed="rId5"/>
          <a:srcRect b="33709"/>
          <a:stretch/>
        </p:blipFill>
        <p:spPr>
          <a:xfrm>
            <a:off x="652178" y="3844651"/>
            <a:ext cx="3118448" cy="1409304"/>
          </a:xfrm>
          <a:prstGeom prst="rect">
            <a:avLst/>
          </a:prstGeom>
        </p:spPr>
      </p:pic>
      <p:sp>
        <p:nvSpPr>
          <p:cNvPr id="6" name="Textfeld 5">
            <a:extLst>
              <a:ext uri="{FF2B5EF4-FFF2-40B4-BE49-F238E27FC236}">
                <a16:creationId xmlns:a16="http://schemas.microsoft.com/office/drawing/2014/main" id="{BA685898-174B-AEBE-605A-ED4C4BFDC618}"/>
              </a:ext>
            </a:extLst>
          </p:cNvPr>
          <p:cNvSpPr txBox="1"/>
          <p:nvPr/>
        </p:nvSpPr>
        <p:spPr>
          <a:xfrm>
            <a:off x="7665374" y="5234399"/>
            <a:ext cx="361826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3C3C3B"/>
                </a:solidFill>
                <a:effectLst/>
                <a:uLnTx/>
                <a:uFillTx/>
              </a:rPr>
              <a:t>David Vogel</a:t>
            </a:r>
            <a:endParaRPr kumimoji="0" lang="pt-BR" sz="1000" b="1" i="0" u="none" strike="noStrike" kern="0" cap="none" spc="0" normalizeH="0" baseline="0" noProof="0" dirty="0">
              <a:ln>
                <a:noFill/>
              </a:ln>
              <a:solidFill>
                <a:srgbClr val="3C3C3B"/>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srgbClr val="3C3C3B"/>
                </a:solidFill>
                <a:effectLst/>
                <a:uLnTx/>
                <a:uFillTx/>
              </a:rPr>
              <a:t>Tel.: +49 173 8902583 </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srgbClr val="3C3C3B"/>
                </a:solidFill>
                <a:effectLst/>
                <a:uLnTx/>
                <a:uFillTx/>
              </a:rPr>
              <a:t>E-Mail: </a:t>
            </a:r>
            <a:r>
              <a:rPr kumimoji="0" lang="pt-BR" sz="1200" b="0" i="0" u="none" strike="noStrike" kern="0" cap="none" spc="0" normalizeH="0" baseline="0" noProof="0" dirty="0">
                <a:ln>
                  <a:noFill/>
                </a:ln>
                <a:solidFill>
                  <a:srgbClr val="3D7086"/>
                </a:solidFill>
                <a:effectLst/>
                <a:uLnTx/>
                <a:uFillTx/>
                <a:hlinkClick r:id="rId6">
                  <a:extLst>
                    <a:ext uri="{A12FA001-AC4F-418D-AE19-62706E023703}">
                      <ahyp:hlinkClr xmlns:ahyp="http://schemas.microsoft.com/office/drawing/2018/hyperlinkcolor" val="tx"/>
                    </a:ext>
                  </a:extLst>
                </a:hlinkClick>
              </a:rPr>
              <a:t>david.vogel@klimawandel-gesundheit.de</a:t>
            </a:r>
            <a:r>
              <a:rPr kumimoji="0" lang="pt-BR" sz="1200" b="0" i="0" u="none" strike="noStrike" kern="0" cap="none" spc="0" normalizeH="0" baseline="0" noProof="0" dirty="0">
                <a:ln>
                  <a:noFill/>
                </a:ln>
                <a:solidFill>
                  <a:srgbClr val="3D7086"/>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pic>
        <p:nvPicPr>
          <p:cNvPr id="8" name="Grafik 7">
            <a:extLst>
              <a:ext uri="{FF2B5EF4-FFF2-40B4-BE49-F238E27FC236}">
                <a16:creationId xmlns:a16="http://schemas.microsoft.com/office/drawing/2014/main" id="{7D0B0773-40A9-5865-6971-DAE556CA4673}"/>
              </a:ext>
            </a:extLst>
          </p:cNvPr>
          <p:cNvPicPr>
            <a:picLocks noChangeAspect="1"/>
          </p:cNvPicPr>
          <p:nvPr/>
        </p:nvPicPr>
        <p:blipFill rotWithShape="1">
          <a:blip r:embed="rId7"/>
          <a:srcRect b="35965"/>
          <a:stretch/>
        </p:blipFill>
        <p:spPr>
          <a:xfrm>
            <a:off x="3917962" y="3818566"/>
            <a:ext cx="3195839" cy="1435389"/>
          </a:xfrm>
          <a:prstGeom prst="rect">
            <a:avLst/>
          </a:prstGeom>
        </p:spPr>
      </p:pic>
      <p:pic>
        <p:nvPicPr>
          <p:cNvPr id="9" name="Grafik 8">
            <a:extLst>
              <a:ext uri="{FF2B5EF4-FFF2-40B4-BE49-F238E27FC236}">
                <a16:creationId xmlns:a16="http://schemas.microsoft.com/office/drawing/2014/main" id="{0F6BA607-F547-C35B-8BBB-C65DA1E2CE78}"/>
              </a:ext>
            </a:extLst>
          </p:cNvPr>
          <p:cNvPicPr>
            <a:picLocks noChangeAspect="1"/>
          </p:cNvPicPr>
          <p:nvPr/>
        </p:nvPicPr>
        <p:blipFill>
          <a:blip r:embed="rId8"/>
          <a:stretch>
            <a:fillRect/>
          </a:stretch>
        </p:blipFill>
        <p:spPr>
          <a:xfrm>
            <a:off x="7665374" y="3844651"/>
            <a:ext cx="3597064" cy="1446019"/>
          </a:xfrm>
          <a:prstGeom prst="rect">
            <a:avLst/>
          </a:prstGeom>
        </p:spPr>
      </p:pic>
      <p:sp>
        <p:nvSpPr>
          <p:cNvPr id="2" name="Textfeld 1">
            <a:extLst>
              <a:ext uri="{FF2B5EF4-FFF2-40B4-BE49-F238E27FC236}">
                <a16:creationId xmlns:a16="http://schemas.microsoft.com/office/drawing/2014/main" id="{7E5CAD85-18A0-B37A-A3FA-54D454E5093A}"/>
              </a:ext>
            </a:extLst>
          </p:cNvPr>
          <p:cNvSpPr txBox="1"/>
          <p:nvPr/>
        </p:nvSpPr>
        <p:spPr>
          <a:xfrm>
            <a:off x="646196" y="696751"/>
            <a:ext cx="9097879" cy="400110"/>
          </a:xfrm>
          <a:prstGeom prst="rect">
            <a:avLst/>
          </a:prstGeom>
          <a:noFill/>
        </p:spPr>
        <p:txBody>
          <a:bodyPr wrap="square" rtlCol="0">
            <a:spAutoFit/>
          </a:bodyPr>
          <a:lstStyle/>
          <a:p>
            <a:r>
              <a:rPr lang="de-DE" sz="2000" b="1" dirty="0"/>
              <a:t>Das </a:t>
            </a:r>
            <a:r>
              <a:rPr lang="de-DE" sz="2000" b="1" dirty="0">
                <a:solidFill>
                  <a:srgbClr val="C9596C"/>
                </a:solidFill>
              </a:rPr>
              <a:t>HI</a:t>
            </a:r>
            <a:r>
              <a:rPr lang="de-DE" sz="2000" b="1" dirty="0">
                <a:solidFill>
                  <a:srgbClr val="3E7187"/>
                </a:solidFill>
              </a:rPr>
              <a:t>GELA </a:t>
            </a:r>
            <a:r>
              <a:rPr lang="de-DE" sz="2000" b="1" dirty="0"/>
              <a:t>Projekt </a:t>
            </a:r>
          </a:p>
        </p:txBody>
      </p:sp>
      <p:grpSp>
        <p:nvGrpSpPr>
          <p:cNvPr id="11" name="Gruppieren 10">
            <a:extLst>
              <a:ext uri="{FF2B5EF4-FFF2-40B4-BE49-F238E27FC236}">
                <a16:creationId xmlns:a16="http://schemas.microsoft.com/office/drawing/2014/main" id="{F359D7AD-AA26-75AC-B60E-24712C060B39}"/>
              </a:ext>
            </a:extLst>
          </p:cNvPr>
          <p:cNvGrpSpPr/>
          <p:nvPr/>
        </p:nvGrpSpPr>
        <p:grpSpPr>
          <a:xfrm>
            <a:off x="0" y="5878621"/>
            <a:ext cx="12177660" cy="988257"/>
            <a:chOff x="-8878" y="5878620"/>
            <a:chExt cx="9147830" cy="988257"/>
          </a:xfrm>
        </p:grpSpPr>
        <p:sp>
          <p:nvSpPr>
            <p:cNvPr id="12" name="Rechtwinkliges Dreieck 11">
              <a:extLst>
                <a:ext uri="{FF2B5EF4-FFF2-40B4-BE49-F238E27FC236}">
                  <a16:creationId xmlns:a16="http://schemas.microsoft.com/office/drawing/2014/main" id="{13876D0C-9604-9BA8-7395-398E5CF2AA8F}"/>
                </a:ext>
              </a:extLst>
            </p:cNvPr>
            <p:cNvSpPr/>
            <p:nvPr/>
          </p:nvSpPr>
          <p:spPr>
            <a:xfrm rot="16200000">
              <a:off x="8055877" y="5656403"/>
              <a:ext cx="852257" cy="1313893"/>
            </a:xfrm>
            <a:prstGeom prst="r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3" name="Gleichschenkliges Dreieck 12">
              <a:extLst>
                <a:ext uri="{FF2B5EF4-FFF2-40B4-BE49-F238E27FC236}">
                  <a16:creationId xmlns:a16="http://schemas.microsoft.com/office/drawing/2014/main" id="{7ADC565D-A173-5D09-5F79-8F7CB5FD92BA}"/>
                </a:ext>
              </a:extLst>
            </p:cNvPr>
            <p:cNvSpPr/>
            <p:nvPr/>
          </p:nvSpPr>
          <p:spPr>
            <a:xfrm>
              <a:off x="5006969" y="6135796"/>
              <a:ext cx="4039340" cy="595082"/>
            </a:xfrm>
            <a:prstGeom prs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4" name="Gleichschenkliges Dreieck 13">
              <a:extLst>
                <a:ext uri="{FF2B5EF4-FFF2-40B4-BE49-F238E27FC236}">
                  <a16:creationId xmlns:a16="http://schemas.microsoft.com/office/drawing/2014/main" id="{A548F197-3CF4-DDFF-C542-F111E6CA4BFF}"/>
                </a:ext>
              </a:extLst>
            </p:cNvPr>
            <p:cNvSpPr/>
            <p:nvPr/>
          </p:nvSpPr>
          <p:spPr>
            <a:xfrm>
              <a:off x="1429077" y="5968092"/>
              <a:ext cx="5736527" cy="766564"/>
            </a:xfrm>
            <a:prstGeom prs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5" name="Gleichschenkliges Dreieck 14">
              <a:extLst>
                <a:ext uri="{FF2B5EF4-FFF2-40B4-BE49-F238E27FC236}">
                  <a16:creationId xmlns:a16="http://schemas.microsoft.com/office/drawing/2014/main" id="{F2A771E8-2E03-6925-BC73-9856ABC9DC08}"/>
                </a:ext>
              </a:extLst>
            </p:cNvPr>
            <p:cNvSpPr/>
            <p:nvPr/>
          </p:nvSpPr>
          <p:spPr>
            <a:xfrm>
              <a:off x="-5049" y="6244779"/>
              <a:ext cx="5073120" cy="494699"/>
            </a:xfrm>
            <a:prstGeom prs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6" name="Rechtwinkliges Dreieck 15">
              <a:extLst>
                <a:ext uri="{FF2B5EF4-FFF2-40B4-BE49-F238E27FC236}">
                  <a16:creationId xmlns:a16="http://schemas.microsoft.com/office/drawing/2014/main" id="{13AE6942-8D65-FA71-1AC3-C837449BC17A}"/>
                </a:ext>
              </a:extLst>
            </p:cNvPr>
            <p:cNvSpPr/>
            <p:nvPr/>
          </p:nvSpPr>
          <p:spPr>
            <a:xfrm>
              <a:off x="-2736" y="5878620"/>
              <a:ext cx="867984" cy="852258"/>
            </a:xfrm>
            <a:prstGeom prst="r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7" name="Rechtwinkliges Dreieck 16">
              <a:extLst>
                <a:ext uri="{FF2B5EF4-FFF2-40B4-BE49-F238E27FC236}">
                  <a16:creationId xmlns:a16="http://schemas.microsoft.com/office/drawing/2014/main" id="{58402B80-BD0A-E94A-54A5-B1959CC6891D}"/>
                </a:ext>
              </a:extLst>
            </p:cNvPr>
            <p:cNvSpPr/>
            <p:nvPr/>
          </p:nvSpPr>
          <p:spPr>
            <a:xfrm rot="16200000">
              <a:off x="8052048" y="5783802"/>
              <a:ext cx="852257" cy="1313893"/>
            </a:xfrm>
            <a:prstGeom prst="r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8" name="Gleichschenkliges Dreieck 17">
              <a:extLst>
                <a:ext uri="{FF2B5EF4-FFF2-40B4-BE49-F238E27FC236}">
                  <a16:creationId xmlns:a16="http://schemas.microsoft.com/office/drawing/2014/main" id="{1526FEB1-11DC-6FA0-28C3-D38209DCC0C9}"/>
                </a:ext>
              </a:extLst>
            </p:cNvPr>
            <p:cNvSpPr/>
            <p:nvPr/>
          </p:nvSpPr>
          <p:spPr>
            <a:xfrm>
              <a:off x="5003140" y="6263195"/>
              <a:ext cx="4039340" cy="595082"/>
            </a:xfrm>
            <a:prstGeom prs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9" name="Gleichschenkliges Dreieck 18">
              <a:extLst>
                <a:ext uri="{FF2B5EF4-FFF2-40B4-BE49-F238E27FC236}">
                  <a16:creationId xmlns:a16="http://schemas.microsoft.com/office/drawing/2014/main" id="{64F28241-AEA9-77E1-04A6-B0C6E0BB40F9}"/>
                </a:ext>
              </a:extLst>
            </p:cNvPr>
            <p:cNvSpPr/>
            <p:nvPr/>
          </p:nvSpPr>
          <p:spPr>
            <a:xfrm>
              <a:off x="1425248" y="6095491"/>
              <a:ext cx="5736527" cy="766564"/>
            </a:xfrm>
            <a:prstGeom prs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20" name="Gleichschenkliges Dreieck 19">
              <a:extLst>
                <a:ext uri="{FF2B5EF4-FFF2-40B4-BE49-F238E27FC236}">
                  <a16:creationId xmlns:a16="http://schemas.microsoft.com/office/drawing/2014/main" id="{5404D0FA-A17A-AF26-24B9-B66484266C16}"/>
                </a:ext>
              </a:extLst>
            </p:cNvPr>
            <p:cNvSpPr/>
            <p:nvPr/>
          </p:nvSpPr>
          <p:spPr>
            <a:xfrm>
              <a:off x="-8878" y="6372178"/>
              <a:ext cx="5073120" cy="494699"/>
            </a:xfrm>
            <a:prstGeom prs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21" name="Rechtwinkliges Dreieck 20">
              <a:extLst>
                <a:ext uri="{FF2B5EF4-FFF2-40B4-BE49-F238E27FC236}">
                  <a16:creationId xmlns:a16="http://schemas.microsoft.com/office/drawing/2014/main" id="{F6CE4EC7-625E-A44A-5A00-7BD99CA6BDCC}"/>
                </a:ext>
              </a:extLst>
            </p:cNvPr>
            <p:cNvSpPr/>
            <p:nvPr/>
          </p:nvSpPr>
          <p:spPr>
            <a:xfrm>
              <a:off x="-6565" y="6006019"/>
              <a:ext cx="867984" cy="852258"/>
            </a:xfrm>
            <a:prstGeom prst="r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grpSp>
      <p:grpSp>
        <p:nvGrpSpPr>
          <p:cNvPr id="22" name="Group 6">
            <a:extLst>
              <a:ext uri="{FF2B5EF4-FFF2-40B4-BE49-F238E27FC236}">
                <a16:creationId xmlns:a16="http://schemas.microsoft.com/office/drawing/2014/main" id="{AD8EEC36-03AD-793D-A297-2B44E948707B}"/>
              </a:ext>
            </a:extLst>
          </p:cNvPr>
          <p:cNvGrpSpPr>
            <a:grpSpLocks/>
          </p:cNvGrpSpPr>
          <p:nvPr/>
        </p:nvGrpSpPr>
        <p:grpSpPr bwMode="auto">
          <a:xfrm>
            <a:off x="8176" y="-6389"/>
            <a:ext cx="12192000" cy="952825"/>
            <a:chOff x="0" y="0"/>
            <a:chExt cx="106484" cy="7812"/>
          </a:xfrm>
        </p:grpSpPr>
        <p:sp>
          <p:nvSpPr>
            <p:cNvPr id="23" name="Rechtwinkliges Dreieck 1815376395">
              <a:extLst>
                <a:ext uri="{FF2B5EF4-FFF2-40B4-BE49-F238E27FC236}">
                  <a16:creationId xmlns:a16="http://schemas.microsoft.com/office/drawing/2014/main" id="{BFD9E708-17A1-96D1-9EF9-DD00469669DD}"/>
                </a:ext>
              </a:extLst>
            </p:cNvPr>
            <p:cNvSpPr>
              <a:spLocks noChangeArrowheads="1"/>
            </p:cNvSpPr>
            <p:nvPr/>
          </p:nvSpPr>
          <p:spPr bwMode="auto">
            <a:xfrm rot="5400000">
              <a:off x="4251" y="-3002"/>
              <a:ext cx="6559" cy="15062"/>
            </a:xfrm>
            <a:prstGeom prst="rtTriangle">
              <a:avLst/>
            </a:prstGeom>
            <a:gradFill rotWithShape="0">
              <a:gsLst>
                <a:gs pos="0">
                  <a:srgbClr val="9DB4C2"/>
                </a:gs>
                <a:gs pos="50000">
                  <a:srgbClr val="C3D0D8"/>
                </a:gs>
                <a:gs pos="100000">
                  <a:srgbClr val="E2E7EA"/>
                </a:gs>
              </a:gsLst>
              <a:lin ang="189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4" name="Gleichschenkliges Dreieck 1182009804">
              <a:extLst>
                <a:ext uri="{FF2B5EF4-FFF2-40B4-BE49-F238E27FC236}">
                  <a16:creationId xmlns:a16="http://schemas.microsoft.com/office/drawing/2014/main" id="{C3BE4CBF-1DFA-CA17-293D-ED2E30A92B2E}"/>
                </a:ext>
              </a:extLst>
            </p:cNvPr>
            <p:cNvSpPr>
              <a:spLocks noChangeArrowheads="1"/>
            </p:cNvSpPr>
            <p:nvPr/>
          </p:nvSpPr>
          <p:spPr bwMode="auto">
            <a:xfrm rot="10800000">
              <a:off x="2494" y="1040"/>
              <a:ext cx="46368" cy="4572"/>
            </a:xfrm>
            <a:prstGeom prst="triangle">
              <a:avLst>
                <a:gd name="adj" fmla="val 50000"/>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5" name="Gleichschenkliges Dreieck 1144090269">
              <a:extLst>
                <a:ext uri="{FF2B5EF4-FFF2-40B4-BE49-F238E27FC236}">
                  <a16:creationId xmlns:a16="http://schemas.microsoft.com/office/drawing/2014/main" id="{5AD10643-AD37-A394-FF31-58F3D651611F}"/>
                </a:ext>
              </a:extLst>
            </p:cNvPr>
            <p:cNvSpPr>
              <a:spLocks noChangeArrowheads="1"/>
            </p:cNvSpPr>
            <p:nvPr/>
          </p:nvSpPr>
          <p:spPr bwMode="auto">
            <a:xfrm rot="10800000">
              <a:off x="24084" y="1015"/>
              <a:ext cx="65876" cy="5900"/>
            </a:xfrm>
            <a:prstGeom prst="triangle">
              <a:avLst>
                <a:gd name="adj" fmla="val 50000"/>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6" name="Gleichschenkliges Dreieck 592075704">
              <a:extLst>
                <a:ext uri="{FF2B5EF4-FFF2-40B4-BE49-F238E27FC236}">
                  <a16:creationId xmlns:a16="http://schemas.microsoft.com/office/drawing/2014/main" id="{83367848-4CD6-7245-532F-363D80656D4C}"/>
                </a:ext>
              </a:extLst>
            </p:cNvPr>
            <p:cNvSpPr>
              <a:spLocks noChangeArrowheads="1"/>
            </p:cNvSpPr>
            <p:nvPr/>
          </p:nvSpPr>
          <p:spPr bwMode="auto">
            <a:xfrm rot="10800000">
              <a:off x="48189" y="979"/>
              <a:ext cx="58248" cy="3798"/>
            </a:xfrm>
            <a:prstGeom prst="triangle">
              <a:avLst>
                <a:gd name="adj" fmla="val 50000"/>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7" name="Rechtwinkliges Dreieck 1586044566">
              <a:extLst>
                <a:ext uri="{FF2B5EF4-FFF2-40B4-BE49-F238E27FC236}">
                  <a16:creationId xmlns:a16="http://schemas.microsoft.com/office/drawing/2014/main" id="{F663444E-84E2-8AA8-C1DD-55D33D335A56}"/>
                </a:ext>
              </a:extLst>
            </p:cNvPr>
            <p:cNvSpPr>
              <a:spLocks noChangeArrowheads="1"/>
            </p:cNvSpPr>
            <p:nvPr/>
          </p:nvSpPr>
          <p:spPr bwMode="auto">
            <a:xfrm rot="10800000">
              <a:off x="96462" y="1040"/>
              <a:ext cx="9936" cy="6559"/>
            </a:xfrm>
            <a:prstGeom prst="rtTriangle">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8" name="Rechtwinkliges Dreieck 1641705334">
              <a:extLst>
                <a:ext uri="{FF2B5EF4-FFF2-40B4-BE49-F238E27FC236}">
                  <a16:creationId xmlns:a16="http://schemas.microsoft.com/office/drawing/2014/main" id="{05909790-6FBE-3764-D24A-333A18F94AB6}"/>
                </a:ext>
              </a:extLst>
            </p:cNvPr>
            <p:cNvSpPr>
              <a:spLocks noChangeArrowheads="1"/>
            </p:cNvSpPr>
            <p:nvPr/>
          </p:nvSpPr>
          <p:spPr bwMode="auto">
            <a:xfrm rot="5400000">
              <a:off x="4248" y="-4198"/>
              <a:ext cx="6566" cy="15062"/>
            </a:xfrm>
            <a:prstGeom prst="rtTriangle">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9" name="Gleichschenkliges Dreieck 142991632">
              <a:extLst>
                <a:ext uri="{FF2B5EF4-FFF2-40B4-BE49-F238E27FC236}">
                  <a16:creationId xmlns:a16="http://schemas.microsoft.com/office/drawing/2014/main" id="{432231EE-61B1-D8DC-6D28-3CECD7F074A5}"/>
                </a:ext>
              </a:extLst>
            </p:cNvPr>
            <p:cNvSpPr>
              <a:spLocks noChangeArrowheads="1"/>
            </p:cNvSpPr>
            <p:nvPr/>
          </p:nvSpPr>
          <p:spPr bwMode="auto">
            <a:xfrm rot="10800000">
              <a:off x="2534" y="64"/>
              <a:ext cx="46361" cy="4572"/>
            </a:xfrm>
            <a:prstGeom prst="triangle">
              <a:avLst>
                <a:gd name="adj" fmla="val 50000"/>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30" name="Gleichschenkliges Dreieck 1223167754">
              <a:extLst>
                <a:ext uri="{FF2B5EF4-FFF2-40B4-BE49-F238E27FC236}">
                  <a16:creationId xmlns:a16="http://schemas.microsoft.com/office/drawing/2014/main" id="{C659BAF2-D21B-C3E8-6459-DB6EA57B22AE}"/>
                </a:ext>
              </a:extLst>
            </p:cNvPr>
            <p:cNvSpPr>
              <a:spLocks noChangeArrowheads="1"/>
            </p:cNvSpPr>
            <p:nvPr/>
          </p:nvSpPr>
          <p:spPr bwMode="auto">
            <a:xfrm rot="10800000">
              <a:off x="24130" y="32"/>
              <a:ext cx="65877" cy="5900"/>
            </a:xfrm>
            <a:prstGeom prst="triangle">
              <a:avLst>
                <a:gd name="adj" fmla="val 50000"/>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31" name="Gleichschenkliges Dreieck 762813839">
              <a:extLst>
                <a:ext uri="{FF2B5EF4-FFF2-40B4-BE49-F238E27FC236}">
                  <a16:creationId xmlns:a16="http://schemas.microsoft.com/office/drawing/2014/main" id="{EBCFE84B-333F-4DD3-41E2-C98D21249296}"/>
                </a:ext>
              </a:extLst>
            </p:cNvPr>
            <p:cNvSpPr>
              <a:spLocks noChangeArrowheads="1"/>
            </p:cNvSpPr>
            <p:nvPr/>
          </p:nvSpPr>
          <p:spPr bwMode="auto">
            <a:xfrm rot="10800000">
              <a:off x="48236" y="0"/>
              <a:ext cx="58248" cy="3798"/>
            </a:xfrm>
            <a:prstGeom prst="triangle">
              <a:avLst>
                <a:gd name="adj" fmla="val 50000"/>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32" name="Rechtwinkliges Dreieck 50882317">
              <a:extLst>
                <a:ext uri="{FF2B5EF4-FFF2-40B4-BE49-F238E27FC236}">
                  <a16:creationId xmlns:a16="http://schemas.microsoft.com/office/drawing/2014/main" id="{2CBCA521-55E7-F9E0-826B-E6DEC46CF6E6}"/>
                </a:ext>
              </a:extLst>
            </p:cNvPr>
            <p:cNvSpPr>
              <a:spLocks noChangeArrowheads="1"/>
            </p:cNvSpPr>
            <p:nvPr/>
          </p:nvSpPr>
          <p:spPr bwMode="auto">
            <a:xfrm rot="10800000">
              <a:off x="96512" y="64"/>
              <a:ext cx="9943" cy="6560"/>
            </a:xfrm>
            <a:prstGeom prst="rtTriangle">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grpSp>
    </p:spTree>
    <p:extLst>
      <p:ext uri="{BB962C8B-B14F-4D97-AF65-F5344CB8AC3E}">
        <p14:creationId xmlns:p14="http://schemas.microsoft.com/office/powerpoint/2010/main" val="73492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6D53FF3-0123-12DF-03AF-D674AE131257}"/>
              </a:ext>
            </a:extLst>
          </p:cNvPr>
          <p:cNvSpPr txBox="1"/>
          <p:nvPr/>
        </p:nvSpPr>
        <p:spPr>
          <a:xfrm>
            <a:off x="981075" y="895721"/>
            <a:ext cx="8543925" cy="400110"/>
          </a:xfrm>
          <a:prstGeom prst="rect">
            <a:avLst/>
          </a:prstGeom>
          <a:noFill/>
        </p:spPr>
        <p:txBody>
          <a:bodyPr wrap="square" rtlCol="0">
            <a:spAutoFit/>
          </a:bodyPr>
          <a:lstStyle/>
          <a:p>
            <a:r>
              <a:rPr lang="de-DE" sz="2000" b="1" dirty="0"/>
              <a:t>Kleiner Verwendungshinweis </a:t>
            </a:r>
          </a:p>
        </p:txBody>
      </p:sp>
      <p:sp>
        <p:nvSpPr>
          <p:cNvPr id="6" name="Textfeld 5">
            <a:extLst>
              <a:ext uri="{FF2B5EF4-FFF2-40B4-BE49-F238E27FC236}">
                <a16:creationId xmlns:a16="http://schemas.microsoft.com/office/drawing/2014/main" id="{39640459-FCDF-1A66-3E1D-4D920A7E1FD5}"/>
              </a:ext>
            </a:extLst>
          </p:cNvPr>
          <p:cNvSpPr txBox="1"/>
          <p:nvPr/>
        </p:nvSpPr>
        <p:spPr>
          <a:xfrm>
            <a:off x="981075" y="1397675"/>
            <a:ext cx="9906000" cy="2031325"/>
          </a:xfrm>
          <a:prstGeom prst="rect">
            <a:avLst/>
          </a:prstGeom>
          <a:noFill/>
        </p:spPr>
        <p:txBody>
          <a:bodyPr wrap="square" rtlCol="0">
            <a:spAutoFit/>
          </a:bodyPr>
          <a:lstStyle/>
          <a:p>
            <a:pPr marL="285750" indent="-285750">
              <a:buFont typeface="Arial" panose="020B0604020202020204" pitchFamily="34" charset="0"/>
              <a:buChar char="•"/>
            </a:pPr>
            <a:r>
              <a:rPr lang="de-DE" dirty="0"/>
              <a:t>Die Inhalte der Folien enthalten die identischen Themen, wie das Schulungsheft </a:t>
            </a:r>
            <a:r>
              <a:rPr lang="de-DE" i="1" dirty="0">
                <a:solidFill>
                  <a:srgbClr val="C9596C"/>
                </a:solidFill>
                <a:hlinkClick r:id="rId2">
                  <a:extLst>
                    <a:ext uri="{A12FA001-AC4F-418D-AE19-62706E023703}">
                      <ahyp:hlinkClr xmlns:ahyp="http://schemas.microsoft.com/office/drawing/2018/hyperlinkcolor" val="tx"/>
                    </a:ext>
                  </a:extLst>
                </a:hlinkClick>
              </a:rPr>
              <a:t>Hitze am Arbeitsort – Was können wir tun?</a:t>
            </a:r>
            <a:endParaRPr lang="de-DE" i="1" dirty="0">
              <a:solidFill>
                <a:srgbClr val="C9596C"/>
              </a:solidFill>
            </a:endParaRPr>
          </a:p>
          <a:p>
            <a:pPr marL="285750" indent="-285750">
              <a:buFont typeface="Arial" panose="020B0604020202020204" pitchFamily="34" charset="0"/>
              <a:buChar char="•"/>
            </a:pPr>
            <a:r>
              <a:rPr lang="de-DE" dirty="0"/>
              <a:t>Im Notizenbereich können Sie gelegentlich weitere Informationen finden</a:t>
            </a:r>
          </a:p>
          <a:p>
            <a:pPr marL="285750" indent="-285750">
              <a:buFont typeface="Arial" panose="020B0604020202020204" pitchFamily="34" charset="0"/>
              <a:buChar char="•"/>
            </a:pPr>
            <a:r>
              <a:rPr lang="de-DE" dirty="0"/>
              <a:t>Die Folien enthalten Animationen, sodass im Präsentationsmodus einige Inhalte erst durch ein Klicken der Maus erscheinen</a:t>
            </a:r>
          </a:p>
          <a:p>
            <a:pPr marL="285750" indent="-285750">
              <a:buFont typeface="Arial" panose="020B0604020202020204" pitchFamily="34" charset="0"/>
              <a:buChar char="•"/>
            </a:pPr>
            <a:r>
              <a:rPr lang="de-DE" dirty="0"/>
              <a:t>Sie sind herzlich eingeladen, die Folien nach eigenem Interesse oder individuellen Ansprüchen zu verändern, bearbeiten und verbreiten</a:t>
            </a:r>
          </a:p>
        </p:txBody>
      </p:sp>
      <p:pic>
        <p:nvPicPr>
          <p:cNvPr id="8" name="Grafik 7" descr="Ein Bild, das Kleidung, Schuhwerk, Person, Mann enthält.&#10;&#10;Automatisch generierte Beschreibung">
            <a:extLst>
              <a:ext uri="{FF2B5EF4-FFF2-40B4-BE49-F238E27FC236}">
                <a16:creationId xmlns:a16="http://schemas.microsoft.com/office/drawing/2014/main" id="{361D88BF-A565-9634-0ED1-69A92273D9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1553" y="3595664"/>
            <a:ext cx="2187563" cy="3143815"/>
          </a:xfrm>
          <a:prstGeom prst="rect">
            <a:avLst/>
          </a:prstGeom>
        </p:spPr>
      </p:pic>
      <p:grpSp>
        <p:nvGrpSpPr>
          <p:cNvPr id="9" name="Gruppieren 8">
            <a:extLst>
              <a:ext uri="{FF2B5EF4-FFF2-40B4-BE49-F238E27FC236}">
                <a16:creationId xmlns:a16="http://schemas.microsoft.com/office/drawing/2014/main" id="{3FAC56B2-1E94-D558-BBA2-F5A8CE1D8251}"/>
              </a:ext>
            </a:extLst>
          </p:cNvPr>
          <p:cNvGrpSpPr/>
          <p:nvPr/>
        </p:nvGrpSpPr>
        <p:grpSpPr>
          <a:xfrm>
            <a:off x="0" y="5878621"/>
            <a:ext cx="12177660" cy="988257"/>
            <a:chOff x="-8878" y="5878620"/>
            <a:chExt cx="9147830" cy="988257"/>
          </a:xfrm>
        </p:grpSpPr>
        <p:sp>
          <p:nvSpPr>
            <p:cNvPr id="10" name="Rechtwinkliges Dreieck 9">
              <a:extLst>
                <a:ext uri="{FF2B5EF4-FFF2-40B4-BE49-F238E27FC236}">
                  <a16:creationId xmlns:a16="http://schemas.microsoft.com/office/drawing/2014/main" id="{5854BFEA-60CB-3B95-A041-EAFB22B94802}"/>
                </a:ext>
              </a:extLst>
            </p:cNvPr>
            <p:cNvSpPr/>
            <p:nvPr/>
          </p:nvSpPr>
          <p:spPr>
            <a:xfrm rot="16200000">
              <a:off x="8055877" y="5656403"/>
              <a:ext cx="852257" cy="1313893"/>
            </a:xfrm>
            <a:prstGeom prst="r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1" name="Gleichschenkliges Dreieck 10">
              <a:extLst>
                <a:ext uri="{FF2B5EF4-FFF2-40B4-BE49-F238E27FC236}">
                  <a16:creationId xmlns:a16="http://schemas.microsoft.com/office/drawing/2014/main" id="{85EA1AE9-AAE7-AD7D-2FD2-CCEC1A9B8694}"/>
                </a:ext>
              </a:extLst>
            </p:cNvPr>
            <p:cNvSpPr/>
            <p:nvPr/>
          </p:nvSpPr>
          <p:spPr>
            <a:xfrm>
              <a:off x="5006969" y="6135796"/>
              <a:ext cx="4039340" cy="595082"/>
            </a:xfrm>
            <a:prstGeom prs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2" name="Gleichschenkliges Dreieck 11">
              <a:extLst>
                <a:ext uri="{FF2B5EF4-FFF2-40B4-BE49-F238E27FC236}">
                  <a16:creationId xmlns:a16="http://schemas.microsoft.com/office/drawing/2014/main" id="{5D69CF91-83BC-71A2-E14E-52F043153BE7}"/>
                </a:ext>
              </a:extLst>
            </p:cNvPr>
            <p:cNvSpPr/>
            <p:nvPr/>
          </p:nvSpPr>
          <p:spPr>
            <a:xfrm>
              <a:off x="1429077" y="5968092"/>
              <a:ext cx="5736527" cy="766564"/>
            </a:xfrm>
            <a:prstGeom prs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3" name="Gleichschenkliges Dreieck 12">
              <a:extLst>
                <a:ext uri="{FF2B5EF4-FFF2-40B4-BE49-F238E27FC236}">
                  <a16:creationId xmlns:a16="http://schemas.microsoft.com/office/drawing/2014/main" id="{E7D60535-F626-14E9-3810-F7D1F7A4FFD6}"/>
                </a:ext>
              </a:extLst>
            </p:cNvPr>
            <p:cNvSpPr/>
            <p:nvPr/>
          </p:nvSpPr>
          <p:spPr>
            <a:xfrm>
              <a:off x="-5049" y="6244779"/>
              <a:ext cx="5073120" cy="494699"/>
            </a:xfrm>
            <a:prstGeom prs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4" name="Rechtwinkliges Dreieck 13">
              <a:extLst>
                <a:ext uri="{FF2B5EF4-FFF2-40B4-BE49-F238E27FC236}">
                  <a16:creationId xmlns:a16="http://schemas.microsoft.com/office/drawing/2014/main" id="{10A0866E-D46F-F113-9243-F27C58A8E290}"/>
                </a:ext>
              </a:extLst>
            </p:cNvPr>
            <p:cNvSpPr/>
            <p:nvPr/>
          </p:nvSpPr>
          <p:spPr>
            <a:xfrm>
              <a:off x="-2736" y="5878620"/>
              <a:ext cx="867984" cy="852258"/>
            </a:xfrm>
            <a:prstGeom prst="r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5" name="Rechtwinkliges Dreieck 14">
              <a:extLst>
                <a:ext uri="{FF2B5EF4-FFF2-40B4-BE49-F238E27FC236}">
                  <a16:creationId xmlns:a16="http://schemas.microsoft.com/office/drawing/2014/main" id="{5C1A2527-35BD-64C8-7434-50BC682EBCE2}"/>
                </a:ext>
              </a:extLst>
            </p:cNvPr>
            <p:cNvSpPr/>
            <p:nvPr/>
          </p:nvSpPr>
          <p:spPr>
            <a:xfrm rot="16200000">
              <a:off x="8052048" y="5783802"/>
              <a:ext cx="852257" cy="1313893"/>
            </a:xfrm>
            <a:prstGeom prst="r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6" name="Gleichschenkliges Dreieck 15">
              <a:extLst>
                <a:ext uri="{FF2B5EF4-FFF2-40B4-BE49-F238E27FC236}">
                  <a16:creationId xmlns:a16="http://schemas.microsoft.com/office/drawing/2014/main" id="{E3C8B17A-23FC-AA4C-6F95-F78DB2EF9680}"/>
                </a:ext>
              </a:extLst>
            </p:cNvPr>
            <p:cNvSpPr/>
            <p:nvPr/>
          </p:nvSpPr>
          <p:spPr>
            <a:xfrm>
              <a:off x="5003140" y="6263195"/>
              <a:ext cx="4039340" cy="595082"/>
            </a:xfrm>
            <a:prstGeom prs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7" name="Gleichschenkliges Dreieck 16">
              <a:extLst>
                <a:ext uri="{FF2B5EF4-FFF2-40B4-BE49-F238E27FC236}">
                  <a16:creationId xmlns:a16="http://schemas.microsoft.com/office/drawing/2014/main" id="{5CE89752-52D3-777F-703C-5B1062EE4499}"/>
                </a:ext>
              </a:extLst>
            </p:cNvPr>
            <p:cNvSpPr/>
            <p:nvPr/>
          </p:nvSpPr>
          <p:spPr>
            <a:xfrm>
              <a:off x="1425248" y="6095491"/>
              <a:ext cx="5736527" cy="766564"/>
            </a:xfrm>
            <a:prstGeom prs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8" name="Gleichschenkliges Dreieck 17">
              <a:extLst>
                <a:ext uri="{FF2B5EF4-FFF2-40B4-BE49-F238E27FC236}">
                  <a16:creationId xmlns:a16="http://schemas.microsoft.com/office/drawing/2014/main" id="{484ADBEA-599A-CD72-B241-71331CBA86E1}"/>
                </a:ext>
              </a:extLst>
            </p:cNvPr>
            <p:cNvSpPr/>
            <p:nvPr/>
          </p:nvSpPr>
          <p:spPr>
            <a:xfrm>
              <a:off x="-8878" y="6372178"/>
              <a:ext cx="5073120" cy="494699"/>
            </a:xfrm>
            <a:prstGeom prs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9" name="Rechtwinkliges Dreieck 18">
              <a:extLst>
                <a:ext uri="{FF2B5EF4-FFF2-40B4-BE49-F238E27FC236}">
                  <a16:creationId xmlns:a16="http://schemas.microsoft.com/office/drawing/2014/main" id="{95240A9F-28CE-D6B8-3655-AAE47A229510}"/>
                </a:ext>
              </a:extLst>
            </p:cNvPr>
            <p:cNvSpPr/>
            <p:nvPr/>
          </p:nvSpPr>
          <p:spPr>
            <a:xfrm>
              <a:off x="-6565" y="6006019"/>
              <a:ext cx="867984" cy="852258"/>
            </a:xfrm>
            <a:prstGeom prst="r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grpSp>
      <p:grpSp>
        <p:nvGrpSpPr>
          <p:cNvPr id="20" name="Group 6">
            <a:extLst>
              <a:ext uri="{FF2B5EF4-FFF2-40B4-BE49-F238E27FC236}">
                <a16:creationId xmlns:a16="http://schemas.microsoft.com/office/drawing/2014/main" id="{9E4F387F-8573-A462-6028-1B417556C86F}"/>
              </a:ext>
            </a:extLst>
          </p:cNvPr>
          <p:cNvGrpSpPr>
            <a:grpSpLocks/>
          </p:cNvGrpSpPr>
          <p:nvPr/>
        </p:nvGrpSpPr>
        <p:grpSpPr bwMode="auto">
          <a:xfrm>
            <a:off x="8176" y="-6389"/>
            <a:ext cx="12192000" cy="952825"/>
            <a:chOff x="0" y="0"/>
            <a:chExt cx="106484" cy="7812"/>
          </a:xfrm>
        </p:grpSpPr>
        <p:sp>
          <p:nvSpPr>
            <p:cNvPr id="21" name="Rechtwinkliges Dreieck 1815376395">
              <a:extLst>
                <a:ext uri="{FF2B5EF4-FFF2-40B4-BE49-F238E27FC236}">
                  <a16:creationId xmlns:a16="http://schemas.microsoft.com/office/drawing/2014/main" id="{3FF6E21B-8160-52BF-98CB-D306BC5DA92F}"/>
                </a:ext>
              </a:extLst>
            </p:cNvPr>
            <p:cNvSpPr>
              <a:spLocks noChangeArrowheads="1"/>
            </p:cNvSpPr>
            <p:nvPr/>
          </p:nvSpPr>
          <p:spPr bwMode="auto">
            <a:xfrm rot="5400000">
              <a:off x="4251" y="-3002"/>
              <a:ext cx="6559" cy="15062"/>
            </a:xfrm>
            <a:prstGeom prst="rtTriangle">
              <a:avLst/>
            </a:prstGeom>
            <a:gradFill rotWithShape="0">
              <a:gsLst>
                <a:gs pos="0">
                  <a:srgbClr val="9DB4C2"/>
                </a:gs>
                <a:gs pos="50000">
                  <a:srgbClr val="C3D0D8"/>
                </a:gs>
                <a:gs pos="100000">
                  <a:srgbClr val="E2E7EA"/>
                </a:gs>
              </a:gsLst>
              <a:lin ang="189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2" name="Gleichschenkliges Dreieck 1182009804">
              <a:extLst>
                <a:ext uri="{FF2B5EF4-FFF2-40B4-BE49-F238E27FC236}">
                  <a16:creationId xmlns:a16="http://schemas.microsoft.com/office/drawing/2014/main" id="{265CDEB0-C146-5FAE-E7D8-CDF6683EFD7B}"/>
                </a:ext>
              </a:extLst>
            </p:cNvPr>
            <p:cNvSpPr>
              <a:spLocks noChangeArrowheads="1"/>
            </p:cNvSpPr>
            <p:nvPr/>
          </p:nvSpPr>
          <p:spPr bwMode="auto">
            <a:xfrm rot="10800000">
              <a:off x="2494" y="1040"/>
              <a:ext cx="46368" cy="4572"/>
            </a:xfrm>
            <a:prstGeom prst="triangle">
              <a:avLst>
                <a:gd name="adj" fmla="val 50000"/>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3" name="Gleichschenkliges Dreieck 1144090269">
              <a:extLst>
                <a:ext uri="{FF2B5EF4-FFF2-40B4-BE49-F238E27FC236}">
                  <a16:creationId xmlns:a16="http://schemas.microsoft.com/office/drawing/2014/main" id="{DCAC618D-61E0-4D9B-390D-2F9CBD93B39D}"/>
                </a:ext>
              </a:extLst>
            </p:cNvPr>
            <p:cNvSpPr>
              <a:spLocks noChangeArrowheads="1"/>
            </p:cNvSpPr>
            <p:nvPr/>
          </p:nvSpPr>
          <p:spPr bwMode="auto">
            <a:xfrm rot="10800000">
              <a:off x="24084" y="1015"/>
              <a:ext cx="65876" cy="5900"/>
            </a:xfrm>
            <a:prstGeom prst="triangle">
              <a:avLst>
                <a:gd name="adj" fmla="val 50000"/>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4" name="Gleichschenkliges Dreieck 592075704">
              <a:extLst>
                <a:ext uri="{FF2B5EF4-FFF2-40B4-BE49-F238E27FC236}">
                  <a16:creationId xmlns:a16="http://schemas.microsoft.com/office/drawing/2014/main" id="{B3A61A5E-D3E1-BB47-7B92-AFA6F13F36CA}"/>
                </a:ext>
              </a:extLst>
            </p:cNvPr>
            <p:cNvSpPr>
              <a:spLocks noChangeArrowheads="1"/>
            </p:cNvSpPr>
            <p:nvPr/>
          </p:nvSpPr>
          <p:spPr bwMode="auto">
            <a:xfrm rot="10800000">
              <a:off x="48189" y="979"/>
              <a:ext cx="58248" cy="3798"/>
            </a:xfrm>
            <a:prstGeom prst="triangle">
              <a:avLst>
                <a:gd name="adj" fmla="val 50000"/>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5" name="Rechtwinkliges Dreieck 1586044566">
              <a:extLst>
                <a:ext uri="{FF2B5EF4-FFF2-40B4-BE49-F238E27FC236}">
                  <a16:creationId xmlns:a16="http://schemas.microsoft.com/office/drawing/2014/main" id="{B43EA4DB-98DC-93F4-DAEF-0A8531A1AFDE}"/>
                </a:ext>
              </a:extLst>
            </p:cNvPr>
            <p:cNvSpPr>
              <a:spLocks noChangeArrowheads="1"/>
            </p:cNvSpPr>
            <p:nvPr/>
          </p:nvSpPr>
          <p:spPr bwMode="auto">
            <a:xfrm rot="10800000">
              <a:off x="96462" y="1040"/>
              <a:ext cx="9936" cy="6559"/>
            </a:xfrm>
            <a:prstGeom prst="rtTriangle">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6" name="Rechtwinkliges Dreieck 1641705334">
              <a:extLst>
                <a:ext uri="{FF2B5EF4-FFF2-40B4-BE49-F238E27FC236}">
                  <a16:creationId xmlns:a16="http://schemas.microsoft.com/office/drawing/2014/main" id="{213BD633-EF68-855B-2CB9-679936B41C8E}"/>
                </a:ext>
              </a:extLst>
            </p:cNvPr>
            <p:cNvSpPr>
              <a:spLocks noChangeArrowheads="1"/>
            </p:cNvSpPr>
            <p:nvPr/>
          </p:nvSpPr>
          <p:spPr bwMode="auto">
            <a:xfrm rot="5400000">
              <a:off x="4248" y="-4198"/>
              <a:ext cx="6566" cy="15062"/>
            </a:xfrm>
            <a:prstGeom prst="rtTriangle">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7" name="Gleichschenkliges Dreieck 142991632">
              <a:extLst>
                <a:ext uri="{FF2B5EF4-FFF2-40B4-BE49-F238E27FC236}">
                  <a16:creationId xmlns:a16="http://schemas.microsoft.com/office/drawing/2014/main" id="{CB195609-08B0-1D27-9208-064FA38CEB85}"/>
                </a:ext>
              </a:extLst>
            </p:cNvPr>
            <p:cNvSpPr>
              <a:spLocks noChangeArrowheads="1"/>
            </p:cNvSpPr>
            <p:nvPr/>
          </p:nvSpPr>
          <p:spPr bwMode="auto">
            <a:xfrm rot="10800000">
              <a:off x="2534" y="64"/>
              <a:ext cx="46361" cy="4572"/>
            </a:xfrm>
            <a:prstGeom prst="triangle">
              <a:avLst>
                <a:gd name="adj" fmla="val 50000"/>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8" name="Gleichschenkliges Dreieck 1223167754">
              <a:extLst>
                <a:ext uri="{FF2B5EF4-FFF2-40B4-BE49-F238E27FC236}">
                  <a16:creationId xmlns:a16="http://schemas.microsoft.com/office/drawing/2014/main" id="{2DF0871F-68FA-B4AC-EF34-FC29BB529944}"/>
                </a:ext>
              </a:extLst>
            </p:cNvPr>
            <p:cNvSpPr>
              <a:spLocks noChangeArrowheads="1"/>
            </p:cNvSpPr>
            <p:nvPr/>
          </p:nvSpPr>
          <p:spPr bwMode="auto">
            <a:xfrm rot="10800000">
              <a:off x="24130" y="32"/>
              <a:ext cx="65877" cy="5900"/>
            </a:xfrm>
            <a:prstGeom prst="triangle">
              <a:avLst>
                <a:gd name="adj" fmla="val 50000"/>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9" name="Gleichschenkliges Dreieck 762813839">
              <a:extLst>
                <a:ext uri="{FF2B5EF4-FFF2-40B4-BE49-F238E27FC236}">
                  <a16:creationId xmlns:a16="http://schemas.microsoft.com/office/drawing/2014/main" id="{78579327-A1F3-6263-CEC3-5C24068D0916}"/>
                </a:ext>
              </a:extLst>
            </p:cNvPr>
            <p:cNvSpPr>
              <a:spLocks noChangeArrowheads="1"/>
            </p:cNvSpPr>
            <p:nvPr/>
          </p:nvSpPr>
          <p:spPr bwMode="auto">
            <a:xfrm rot="10800000">
              <a:off x="48236" y="0"/>
              <a:ext cx="58248" cy="3798"/>
            </a:xfrm>
            <a:prstGeom prst="triangle">
              <a:avLst>
                <a:gd name="adj" fmla="val 50000"/>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30" name="Rechtwinkliges Dreieck 50882317">
              <a:extLst>
                <a:ext uri="{FF2B5EF4-FFF2-40B4-BE49-F238E27FC236}">
                  <a16:creationId xmlns:a16="http://schemas.microsoft.com/office/drawing/2014/main" id="{6F38A3AB-9F53-9BE9-F915-79CA5B9C95EB}"/>
                </a:ext>
              </a:extLst>
            </p:cNvPr>
            <p:cNvSpPr>
              <a:spLocks noChangeArrowheads="1"/>
            </p:cNvSpPr>
            <p:nvPr/>
          </p:nvSpPr>
          <p:spPr bwMode="auto">
            <a:xfrm rot="10800000">
              <a:off x="96512" y="64"/>
              <a:ext cx="9943" cy="6560"/>
            </a:xfrm>
            <a:prstGeom prst="rtTriangle">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grpSp>
      <p:pic>
        <p:nvPicPr>
          <p:cNvPr id="32" name="Grafik 31" descr="Ein Bild, das Kreis, Uhr, Screenshot, Design enthält.&#10;&#10;Automatisch generierte Beschreibung">
            <a:extLst>
              <a:ext uri="{FF2B5EF4-FFF2-40B4-BE49-F238E27FC236}">
                <a16:creationId xmlns:a16="http://schemas.microsoft.com/office/drawing/2014/main" id="{F2F7FDC1-CD84-3786-C5E9-CA848845B2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5562" y="2775430"/>
            <a:ext cx="3175871" cy="2643959"/>
          </a:xfrm>
          <a:prstGeom prst="rect">
            <a:avLst/>
          </a:prstGeom>
        </p:spPr>
      </p:pic>
    </p:spTree>
    <p:extLst>
      <p:ext uri="{BB962C8B-B14F-4D97-AF65-F5344CB8AC3E}">
        <p14:creationId xmlns:p14="http://schemas.microsoft.com/office/powerpoint/2010/main" val="335027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C2713D01-18F5-F7C1-1A5A-C0A4137DBEA3}"/>
              </a:ext>
            </a:extLst>
          </p:cNvPr>
          <p:cNvGrpSpPr/>
          <p:nvPr/>
        </p:nvGrpSpPr>
        <p:grpSpPr>
          <a:xfrm>
            <a:off x="0" y="5878621"/>
            <a:ext cx="12177660" cy="988257"/>
            <a:chOff x="-8878" y="5878620"/>
            <a:chExt cx="9147830" cy="988257"/>
          </a:xfrm>
        </p:grpSpPr>
        <p:sp>
          <p:nvSpPr>
            <p:cNvPr id="3" name="Rechtwinkliges Dreieck 2">
              <a:extLst>
                <a:ext uri="{FF2B5EF4-FFF2-40B4-BE49-F238E27FC236}">
                  <a16:creationId xmlns:a16="http://schemas.microsoft.com/office/drawing/2014/main" id="{ADE68174-AB3C-F89B-2776-39209E81862D}"/>
                </a:ext>
              </a:extLst>
            </p:cNvPr>
            <p:cNvSpPr/>
            <p:nvPr/>
          </p:nvSpPr>
          <p:spPr>
            <a:xfrm rot="16200000">
              <a:off x="8055877" y="5656403"/>
              <a:ext cx="852257" cy="1313893"/>
            </a:xfrm>
            <a:prstGeom prst="r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4" name="Gleichschenkliges Dreieck 3">
              <a:extLst>
                <a:ext uri="{FF2B5EF4-FFF2-40B4-BE49-F238E27FC236}">
                  <a16:creationId xmlns:a16="http://schemas.microsoft.com/office/drawing/2014/main" id="{B87FD405-0079-155A-EE16-354C147CBEEE}"/>
                </a:ext>
              </a:extLst>
            </p:cNvPr>
            <p:cNvSpPr/>
            <p:nvPr/>
          </p:nvSpPr>
          <p:spPr>
            <a:xfrm>
              <a:off x="5006969" y="6135796"/>
              <a:ext cx="4039340" cy="595082"/>
            </a:xfrm>
            <a:prstGeom prs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5" name="Gleichschenkliges Dreieck 4">
              <a:extLst>
                <a:ext uri="{FF2B5EF4-FFF2-40B4-BE49-F238E27FC236}">
                  <a16:creationId xmlns:a16="http://schemas.microsoft.com/office/drawing/2014/main" id="{AFDD0847-2B0E-6F4A-018A-873FE838305C}"/>
                </a:ext>
              </a:extLst>
            </p:cNvPr>
            <p:cNvSpPr/>
            <p:nvPr/>
          </p:nvSpPr>
          <p:spPr>
            <a:xfrm>
              <a:off x="1429077" y="5968092"/>
              <a:ext cx="5736527" cy="766564"/>
            </a:xfrm>
            <a:prstGeom prs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6" name="Gleichschenkliges Dreieck 5">
              <a:extLst>
                <a:ext uri="{FF2B5EF4-FFF2-40B4-BE49-F238E27FC236}">
                  <a16:creationId xmlns:a16="http://schemas.microsoft.com/office/drawing/2014/main" id="{58597F49-2B43-BB05-FAFA-D3E09576DA46}"/>
                </a:ext>
              </a:extLst>
            </p:cNvPr>
            <p:cNvSpPr/>
            <p:nvPr/>
          </p:nvSpPr>
          <p:spPr>
            <a:xfrm>
              <a:off x="-5049" y="6244779"/>
              <a:ext cx="5073120" cy="494699"/>
            </a:xfrm>
            <a:prstGeom prs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7" name="Rechtwinkliges Dreieck 6">
              <a:extLst>
                <a:ext uri="{FF2B5EF4-FFF2-40B4-BE49-F238E27FC236}">
                  <a16:creationId xmlns:a16="http://schemas.microsoft.com/office/drawing/2014/main" id="{46079292-E221-EDDE-A54B-237840779F80}"/>
                </a:ext>
              </a:extLst>
            </p:cNvPr>
            <p:cNvSpPr/>
            <p:nvPr/>
          </p:nvSpPr>
          <p:spPr>
            <a:xfrm>
              <a:off x="-2736" y="5878620"/>
              <a:ext cx="867984" cy="852258"/>
            </a:xfrm>
            <a:prstGeom prst="rtTriangle">
              <a:avLst/>
            </a:prstGeom>
            <a:solidFill>
              <a:srgbClr val="DDA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8" name="Rechtwinkliges Dreieck 7">
              <a:extLst>
                <a:ext uri="{FF2B5EF4-FFF2-40B4-BE49-F238E27FC236}">
                  <a16:creationId xmlns:a16="http://schemas.microsoft.com/office/drawing/2014/main" id="{B494DDB9-8045-96F9-695F-51D44D65E310}"/>
                </a:ext>
              </a:extLst>
            </p:cNvPr>
            <p:cNvSpPr/>
            <p:nvPr/>
          </p:nvSpPr>
          <p:spPr>
            <a:xfrm rot="16200000">
              <a:off x="8052048" y="5783802"/>
              <a:ext cx="852257" cy="1313893"/>
            </a:xfrm>
            <a:prstGeom prst="r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9" name="Gleichschenkliges Dreieck 8">
              <a:extLst>
                <a:ext uri="{FF2B5EF4-FFF2-40B4-BE49-F238E27FC236}">
                  <a16:creationId xmlns:a16="http://schemas.microsoft.com/office/drawing/2014/main" id="{9ECD6DC8-95E9-809A-07DD-59ADD91CD5EE}"/>
                </a:ext>
              </a:extLst>
            </p:cNvPr>
            <p:cNvSpPr/>
            <p:nvPr/>
          </p:nvSpPr>
          <p:spPr>
            <a:xfrm>
              <a:off x="5003140" y="6263195"/>
              <a:ext cx="4039340" cy="595082"/>
            </a:xfrm>
            <a:prstGeom prs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0" name="Gleichschenkliges Dreieck 9">
              <a:extLst>
                <a:ext uri="{FF2B5EF4-FFF2-40B4-BE49-F238E27FC236}">
                  <a16:creationId xmlns:a16="http://schemas.microsoft.com/office/drawing/2014/main" id="{2B96B6D7-51F0-29C7-FDC8-8058FF5E48D6}"/>
                </a:ext>
              </a:extLst>
            </p:cNvPr>
            <p:cNvSpPr/>
            <p:nvPr/>
          </p:nvSpPr>
          <p:spPr>
            <a:xfrm>
              <a:off x="1425248" y="6095491"/>
              <a:ext cx="5736527" cy="766564"/>
            </a:xfrm>
            <a:prstGeom prs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1" name="Gleichschenkliges Dreieck 10">
              <a:extLst>
                <a:ext uri="{FF2B5EF4-FFF2-40B4-BE49-F238E27FC236}">
                  <a16:creationId xmlns:a16="http://schemas.microsoft.com/office/drawing/2014/main" id="{20473027-E423-D5C1-589D-3D1194EC20C3}"/>
                </a:ext>
              </a:extLst>
            </p:cNvPr>
            <p:cNvSpPr/>
            <p:nvPr/>
          </p:nvSpPr>
          <p:spPr>
            <a:xfrm>
              <a:off x="-8878" y="6372178"/>
              <a:ext cx="5073120" cy="494699"/>
            </a:xfrm>
            <a:prstGeom prs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sp>
          <p:nvSpPr>
            <p:cNvPr id="12" name="Rechtwinkliges Dreieck 11">
              <a:extLst>
                <a:ext uri="{FF2B5EF4-FFF2-40B4-BE49-F238E27FC236}">
                  <a16:creationId xmlns:a16="http://schemas.microsoft.com/office/drawing/2014/main" id="{52F6E74F-3924-3BE6-AD15-B7A7213BE3C5}"/>
                </a:ext>
              </a:extLst>
            </p:cNvPr>
            <p:cNvSpPr/>
            <p:nvPr/>
          </p:nvSpPr>
          <p:spPr>
            <a:xfrm>
              <a:off x="-6565" y="6006019"/>
              <a:ext cx="867984" cy="852258"/>
            </a:xfrm>
            <a:prstGeom prst="rtTriangle">
              <a:avLst/>
            </a:prstGeom>
            <a:solidFill>
              <a:srgbClr val="C95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ndParaRPr>
            </a:p>
          </p:txBody>
        </p:sp>
      </p:grpSp>
      <p:grpSp>
        <p:nvGrpSpPr>
          <p:cNvPr id="13" name="Group 6">
            <a:extLst>
              <a:ext uri="{FF2B5EF4-FFF2-40B4-BE49-F238E27FC236}">
                <a16:creationId xmlns:a16="http://schemas.microsoft.com/office/drawing/2014/main" id="{4DE803D9-CF3D-0FFC-D9AD-FCCFA893D72D}"/>
              </a:ext>
            </a:extLst>
          </p:cNvPr>
          <p:cNvGrpSpPr>
            <a:grpSpLocks/>
          </p:cNvGrpSpPr>
          <p:nvPr/>
        </p:nvGrpSpPr>
        <p:grpSpPr bwMode="auto">
          <a:xfrm>
            <a:off x="8176" y="-6389"/>
            <a:ext cx="12192000" cy="952825"/>
            <a:chOff x="0" y="0"/>
            <a:chExt cx="106484" cy="7812"/>
          </a:xfrm>
        </p:grpSpPr>
        <p:sp>
          <p:nvSpPr>
            <p:cNvPr id="14" name="Rechtwinkliges Dreieck 1815376395">
              <a:extLst>
                <a:ext uri="{FF2B5EF4-FFF2-40B4-BE49-F238E27FC236}">
                  <a16:creationId xmlns:a16="http://schemas.microsoft.com/office/drawing/2014/main" id="{4D233A51-00E2-BD45-0C1B-69BE5232B20F}"/>
                </a:ext>
              </a:extLst>
            </p:cNvPr>
            <p:cNvSpPr>
              <a:spLocks noChangeArrowheads="1"/>
            </p:cNvSpPr>
            <p:nvPr/>
          </p:nvSpPr>
          <p:spPr bwMode="auto">
            <a:xfrm rot="5400000">
              <a:off x="4251" y="-3002"/>
              <a:ext cx="6559" cy="15062"/>
            </a:xfrm>
            <a:prstGeom prst="rtTriangle">
              <a:avLst/>
            </a:prstGeom>
            <a:gradFill rotWithShape="0">
              <a:gsLst>
                <a:gs pos="0">
                  <a:srgbClr val="9DB4C2"/>
                </a:gs>
                <a:gs pos="50000">
                  <a:srgbClr val="C3D0D8"/>
                </a:gs>
                <a:gs pos="100000">
                  <a:srgbClr val="E2E7EA"/>
                </a:gs>
              </a:gsLst>
              <a:lin ang="189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15" name="Gleichschenkliges Dreieck 1182009804">
              <a:extLst>
                <a:ext uri="{FF2B5EF4-FFF2-40B4-BE49-F238E27FC236}">
                  <a16:creationId xmlns:a16="http://schemas.microsoft.com/office/drawing/2014/main" id="{E8BC8F36-F8ED-A053-4C7B-BE7EF3678F69}"/>
                </a:ext>
              </a:extLst>
            </p:cNvPr>
            <p:cNvSpPr>
              <a:spLocks noChangeArrowheads="1"/>
            </p:cNvSpPr>
            <p:nvPr/>
          </p:nvSpPr>
          <p:spPr bwMode="auto">
            <a:xfrm rot="10800000">
              <a:off x="2494" y="1040"/>
              <a:ext cx="46368" cy="4572"/>
            </a:xfrm>
            <a:prstGeom prst="triangle">
              <a:avLst>
                <a:gd name="adj" fmla="val 50000"/>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16" name="Gleichschenkliges Dreieck 1144090269">
              <a:extLst>
                <a:ext uri="{FF2B5EF4-FFF2-40B4-BE49-F238E27FC236}">
                  <a16:creationId xmlns:a16="http://schemas.microsoft.com/office/drawing/2014/main" id="{9DFFEE06-7F17-EE2F-D50C-4EFD08A165AE}"/>
                </a:ext>
              </a:extLst>
            </p:cNvPr>
            <p:cNvSpPr>
              <a:spLocks noChangeArrowheads="1"/>
            </p:cNvSpPr>
            <p:nvPr/>
          </p:nvSpPr>
          <p:spPr bwMode="auto">
            <a:xfrm rot="10800000">
              <a:off x="24084" y="1015"/>
              <a:ext cx="65876" cy="5900"/>
            </a:xfrm>
            <a:prstGeom prst="triangle">
              <a:avLst>
                <a:gd name="adj" fmla="val 50000"/>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17" name="Gleichschenkliges Dreieck 592075704">
              <a:extLst>
                <a:ext uri="{FF2B5EF4-FFF2-40B4-BE49-F238E27FC236}">
                  <a16:creationId xmlns:a16="http://schemas.microsoft.com/office/drawing/2014/main" id="{98F4ED56-D4F9-DBC5-F084-A831FB736B90}"/>
                </a:ext>
              </a:extLst>
            </p:cNvPr>
            <p:cNvSpPr>
              <a:spLocks noChangeArrowheads="1"/>
            </p:cNvSpPr>
            <p:nvPr/>
          </p:nvSpPr>
          <p:spPr bwMode="auto">
            <a:xfrm rot="10800000">
              <a:off x="48189" y="979"/>
              <a:ext cx="58248" cy="3798"/>
            </a:xfrm>
            <a:prstGeom prst="triangle">
              <a:avLst>
                <a:gd name="adj" fmla="val 50000"/>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18" name="Rechtwinkliges Dreieck 1586044566">
              <a:extLst>
                <a:ext uri="{FF2B5EF4-FFF2-40B4-BE49-F238E27FC236}">
                  <a16:creationId xmlns:a16="http://schemas.microsoft.com/office/drawing/2014/main" id="{82F7A049-A0C6-6559-2AFB-DD0D1B3C9A35}"/>
                </a:ext>
              </a:extLst>
            </p:cNvPr>
            <p:cNvSpPr>
              <a:spLocks noChangeArrowheads="1"/>
            </p:cNvSpPr>
            <p:nvPr/>
          </p:nvSpPr>
          <p:spPr bwMode="auto">
            <a:xfrm rot="10800000">
              <a:off x="96462" y="1040"/>
              <a:ext cx="9936" cy="6559"/>
            </a:xfrm>
            <a:prstGeom prst="rtTriangle">
              <a:avLst/>
            </a:prstGeom>
            <a:gradFill rotWithShape="0">
              <a:gsLst>
                <a:gs pos="0">
                  <a:srgbClr val="9DB4C2"/>
                </a:gs>
                <a:gs pos="50000">
                  <a:srgbClr val="C3D0D8"/>
                </a:gs>
                <a:gs pos="100000">
                  <a:srgbClr val="E2E7EA"/>
                </a:gs>
              </a:gsLst>
              <a:lin ang="2700000"/>
            </a:gra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19" name="Rechtwinkliges Dreieck 1641705334">
              <a:extLst>
                <a:ext uri="{FF2B5EF4-FFF2-40B4-BE49-F238E27FC236}">
                  <a16:creationId xmlns:a16="http://schemas.microsoft.com/office/drawing/2014/main" id="{6B0C32CD-626E-D205-9A0D-75191868F72E}"/>
                </a:ext>
              </a:extLst>
            </p:cNvPr>
            <p:cNvSpPr>
              <a:spLocks noChangeArrowheads="1"/>
            </p:cNvSpPr>
            <p:nvPr/>
          </p:nvSpPr>
          <p:spPr bwMode="auto">
            <a:xfrm rot="5400000">
              <a:off x="4248" y="-4198"/>
              <a:ext cx="6566" cy="15062"/>
            </a:xfrm>
            <a:prstGeom prst="rtTriangle">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0" name="Gleichschenkliges Dreieck 142991632">
              <a:extLst>
                <a:ext uri="{FF2B5EF4-FFF2-40B4-BE49-F238E27FC236}">
                  <a16:creationId xmlns:a16="http://schemas.microsoft.com/office/drawing/2014/main" id="{D384144F-4C62-1F19-A156-C4ADAA85BA00}"/>
                </a:ext>
              </a:extLst>
            </p:cNvPr>
            <p:cNvSpPr>
              <a:spLocks noChangeArrowheads="1"/>
            </p:cNvSpPr>
            <p:nvPr/>
          </p:nvSpPr>
          <p:spPr bwMode="auto">
            <a:xfrm rot="10800000">
              <a:off x="2534" y="64"/>
              <a:ext cx="46361" cy="4572"/>
            </a:xfrm>
            <a:prstGeom prst="triangle">
              <a:avLst>
                <a:gd name="adj" fmla="val 50000"/>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1" name="Gleichschenkliges Dreieck 1223167754">
              <a:extLst>
                <a:ext uri="{FF2B5EF4-FFF2-40B4-BE49-F238E27FC236}">
                  <a16:creationId xmlns:a16="http://schemas.microsoft.com/office/drawing/2014/main" id="{0E5E8C02-5B82-F449-2F60-98F3E8D96D69}"/>
                </a:ext>
              </a:extLst>
            </p:cNvPr>
            <p:cNvSpPr>
              <a:spLocks noChangeArrowheads="1"/>
            </p:cNvSpPr>
            <p:nvPr/>
          </p:nvSpPr>
          <p:spPr bwMode="auto">
            <a:xfrm rot="10800000">
              <a:off x="24130" y="32"/>
              <a:ext cx="65877" cy="5900"/>
            </a:xfrm>
            <a:prstGeom prst="triangle">
              <a:avLst>
                <a:gd name="adj" fmla="val 50000"/>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2" name="Gleichschenkliges Dreieck 762813839">
              <a:extLst>
                <a:ext uri="{FF2B5EF4-FFF2-40B4-BE49-F238E27FC236}">
                  <a16:creationId xmlns:a16="http://schemas.microsoft.com/office/drawing/2014/main" id="{F3ACABE8-124B-C464-8664-B62B7EAD95CB}"/>
                </a:ext>
              </a:extLst>
            </p:cNvPr>
            <p:cNvSpPr>
              <a:spLocks noChangeArrowheads="1"/>
            </p:cNvSpPr>
            <p:nvPr/>
          </p:nvSpPr>
          <p:spPr bwMode="auto">
            <a:xfrm rot="10800000">
              <a:off x="48236" y="0"/>
              <a:ext cx="58248" cy="3798"/>
            </a:xfrm>
            <a:prstGeom prst="triangle">
              <a:avLst>
                <a:gd name="adj" fmla="val 50000"/>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sp>
          <p:nvSpPr>
            <p:cNvPr id="23" name="Rechtwinkliges Dreieck 50882317">
              <a:extLst>
                <a:ext uri="{FF2B5EF4-FFF2-40B4-BE49-F238E27FC236}">
                  <a16:creationId xmlns:a16="http://schemas.microsoft.com/office/drawing/2014/main" id="{0C22969B-8123-63F4-15CC-E6881764F5C7}"/>
                </a:ext>
              </a:extLst>
            </p:cNvPr>
            <p:cNvSpPr>
              <a:spLocks noChangeArrowheads="1"/>
            </p:cNvSpPr>
            <p:nvPr/>
          </p:nvSpPr>
          <p:spPr bwMode="auto">
            <a:xfrm rot="10800000">
              <a:off x="96512" y="64"/>
              <a:ext cx="9943" cy="6560"/>
            </a:xfrm>
            <a:prstGeom prst="rtTriangle">
              <a:avLst/>
            </a:prstGeom>
            <a:solidFill>
              <a:srgbClr val="3D708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ndParaRPr>
            </a:p>
          </p:txBody>
        </p:sp>
      </p:grpSp>
      <p:sp>
        <p:nvSpPr>
          <p:cNvPr id="24" name="Textfeld 23">
            <a:extLst>
              <a:ext uri="{FF2B5EF4-FFF2-40B4-BE49-F238E27FC236}">
                <a16:creationId xmlns:a16="http://schemas.microsoft.com/office/drawing/2014/main" id="{CC8B490B-25D9-0E7C-D541-7526DC61CC55}"/>
              </a:ext>
            </a:extLst>
          </p:cNvPr>
          <p:cNvSpPr txBox="1"/>
          <p:nvPr/>
        </p:nvSpPr>
        <p:spPr>
          <a:xfrm>
            <a:off x="1518249" y="1176300"/>
            <a:ext cx="8789993" cy="707886"/>
          </a:xfrm>
          <a:prstGeom prst="rect">
            <a:avLst/>
          </a:prstGeom>
          <a:noFill/>
        </p:spPr>
        <p:txBody>
          <a:bodyPr wrap="square" rtlCol="0">
            <a:spAutoFit/>
          </a:bodyPr>
          <a:lstStyle/>
          <a:p>
            <a:r>
              <a:rPr lang="de-DE" sz="2200" b="1" dirty="0"/>
              <a:t>Inhalt</a:t>
            </a:r>
          </a:p>
          <a:p>
            <a:endParaRPr lang="de-DE" dirty="0"/>
          </a:p>
        </p:txBody>
      </p:sp>
      <p:graphicFrame>
        <p:nvGraphicFramePr>
          <p:cNvPr id="26" name="Tabelle 25">
            <a:extLst>
              <a:ext uri="{FF2B5EF4-FFF2-40B4-BE49-F238E27FC236}">
                <a16:creationId xmlns:a16="http://schemas.microsoft.com/office/drawing/2014/main" id="{A35B41DD-7B0C-9251-6A08-827734AF1BE6}"/>
              </a:ext>
            </a:extLst>
          </p:cNvPr>
          <p:cNvGraphicFramePr>
            <a:graphicFrameLocks noGrp="1"/>
          </p:cNvGraphicFramePr>
          <p:nvPr>
            <p:extLst>
              <p:ext uri="{D42A27DB-BD31-4B8C-83A1-F6EECF244321}">
                <p14:modId xmlns:p14="http://schemas.microsoft.com/office/powerpoint/2010/main" val="726523070"/>
              </p:ext>
            </p:extLst>
          </p:nvPr>
        </p:nvGraphicFramePr>
        <p:xfrm>
          <a:off x="2425937" y="1892132"/>
          <a:ext cx="6950437" cy="3612117"/>
        </p:xfrm>
        <a:graphic>
          <a:graphicData uri="http://schemas.openxmlformats.org/drawingml/2006/table">
            <a:tbl>
              <a:tblPr firstRow="1" firstCol="1" bandRow="1">
                <a:tableStyleId>{C4B1156A-380E-4F78-BDF5-A606A8083BF9}</a:tableStyleId>
              </a:tblPr>
              <a:tblGrid>
                <a:gridCol w="6950437">
                  <a:extLst>
                    <a:ext uri="{9D8B030D-6E8A-4147-A177-3AD203B41FA5}">
                      <a16:colId xmlns:a16="http://schemas.microsoft.com/office/drawing/2014/main" val="2030844755"/>
                    </a:ext>
                  </a:extLst>
                </a:gridCol>
              </a:tblGrid>
              <a:tr h="333711">
                <a:tc>
                  <a:txBody>
                    <a:bodyPr/>
                    <a:lstStyle/>
                    <a:p>
                      <a:pPr marL="0" indent="0">
                        <a:lnSpc>
                          <a:spcPct val="115000"/>
                        </a:lnSpc>
                        <a:spcBef>
                          <a:spcPts val="1200"/>
                        </a:spcBef>
                        <a:spcAft>
                          <a:spcPts val="1000"/>
                        </a:spcAft>
                        <a:buFont typeface="+mj-lt"/>
                        <a:buNone/>
                      </a:pPr>
                      <a:r>
                        <a:rPr lang="de-DE" sz="1600" b="0" kern="100" cap="all" dirty="0">
                          <a:solidFill>
                            <a:srgbClr val="3C3C3B"/>
                          </a:solidFill>
                          <a:effectLst/>
                        </a:rPr>
                        <a:t>Klimawandel und Hitze</a:t>
                      </a:r>
                      <a:endPar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4219398853"/>
                  </a:ext>
                </a:extLst>
              </a:tr>
              <a:tr h="333711">
                <a:tc>
                  <a:txBody>
                    <a:bodyPr/>
                    <a:lstStyle/>
                    <a:p>
                      <a:pPr marL="0" indent="0">
                        <a:lnSpc>
                          <a:spcPct val="115000"/>
                        </a:lnSpc>
                        <a:spcBef>
                          <a:spcPts val="1200"/>
                        </a:spcBef>
                        <a:spcAft>
                          <a:spcPts val="1000"/>
                        </a:spcAft>
                        <a:buFont typeface="+mj-lt"/>
                        <a:buNone/>
                      </a:pPr>
                      <a:r>
                        <a:rPr lang="de-DE" sz="1600" b="0" kern="100" cap="all" dirty="0">
                          <a:solidFill>
                            <a:srgbClr val="3C3C3B"/>
                          </a:solidFill>
                          <a:effectLst/>
                        </a:rPr>
                        <a:t>Hitzebelastung am Arbeitsplatz</a:t>
                      </a:r>
                      <a:endPar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734413456"/>
                  </a:ext>
                </a:extLst>
              </a:tr>
              <a:tr h="333711">
                <a:tc>
                  <a:txBody>
                    <a:bodyPr/>
                    <a:lstStyle/>
                    <a:p>
                      <a:pPr marL="0" indent="0">
                        <a:lnSpc>
                          <a:spcPct val="115000"/>
                        </a:lnSpc>
                        <a:spcBef>
                          <a:spcPts val="1200"/>
                        </a:spcBef>
                        <a:spcAft>
                          <a:spcPts val="1000"/>
                        </a:spcAft>
                        <a:buFont typeface="+mj-lt"/>
                        <a:buNone/>
                      </a:pPr>
                      <a:r>
                        <a:rPr lang="de-DE" sz="1600" b="0" kern="100" cap="all" dirty="0">
                          <a:solidFill>
                            <a:srgbClr val="3C3C3B"/>
                          </a:solidFill>
                          <a:effectLst/>
                        </a:rPr>
                        <a:t>Auswirkungen von Hitze auf den Körper</a:t>
                      </a:r>
                      <a:endPar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993933061"/>
                  </a:ext>
                </a:extLst>
              </a:tr>
              <a:tr h="333711">
                <a:tc>
                  <a:txBody>
                    <a:bodyPr/>
                    <a:lstStyle/>
                    <a:p>
                      <a:pPr marL="0" indent="0">
                        <a:lnSpc>
                          <a:spcPct val="115000"/>
                        </a:lnSpc>
                        <a:spcBef>
                          <a:spcPts val="1200"/>
                        </a:spcBef>
                        <a:spcAft>
                          <a:spcPts val="1000"/>
                        </a:spcAft>
                        <a:buFont typeface="+mj-lt"/>
                        <a:buNone/>
                      </a:pPr>
                      <a:r>
                        <a:rPr lang="de-DE" sz="1600" b="0" kern="100" cap="all" dirty="0">
                          <a:solidFill>
                            <a:srgbClr val="3C3C3B"/>
                          </a:solidFill>
                          <a:effectLst/>
                        </a:rPr>
                        <a:t>Krankheitszeichen bei Hitze</a:t>
                      </a:r>
                      <a:endPar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582159244"/>
                  </a:ext>
                </a:extLst>
              </a:tr>
              <a:tr h="288914">
                <a:tc>
                  <a:txBody>
                    <a:bodyPr/>
                    <a:lstStyle/>
                    <a:p>
                      <a:pPr marL="0" indent="0">
                        <a:lnSpc>
                          <a:spcPct val="115000"/>
                        </a:lnSpc>
                        <a:spcBef>
                          <a:spcPts val="1200"/>
                        </a:spcBef>
                        <a:spcAft>
                          <a:spcPts val="1000"/>
                        </a:spcAft>
                        <a:buFont typeface="+mj-lt"/>
                        <a:buNone/>
                      </a:pPr>
                      <a:r>
                        <a:rPr lang="de-DE" sz="1600" b="0" kern="100" cap="all" dirty="0">
                          <a:solidFill>
                            <a:srgbClr val="3C3C3B"/>
                          </a:solidFill>
                          <a:effectLst/>
                        </a:rPr>
                        <a:t>Ungünstige Faktoren</a:t>
                      </a:r>
                      <a:endPar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3463050131"/>
                  </a:ext>
                </a:extLst>
              </a:tr>
              <a:tr h="319804">
                <a:tc>
                  <a:txBody>
                    <a:bodyPr/>
                    <a:lstStyle/>
                    <a:p>
                      <a:pPr marL="0" indent="0">
                        <a:lnSpc>
                          <a:spcPct val="115000"/>
                        </a:lnSpc>
                        <a:spcBef>
                          <a:spcPts val="1200"/>
                        </a:spcBef>
                        <a:spcAft>
                          <a:spcPts val="1000"/>
                        </a:spcAft>
                        <a:buFont typeface="+mj-lt"/>
                        <a:buNone/>
                      </a:pPr>
                      <a:r>
                        <a:rPr lang="de-DE" sz="1600" b="0" kern="100" cap="all" dirty="0">
                          <a:solidFill>
                            <a:srgbClr val="3C3C3B"/>
                          </a:solidFill>
                          <a:effectLst/>
                        </a:rPr>
                        <a:t>Hitzeschutzmaßnahmen am Arbeitsplatz – TOP Maßnahmen</a:t>
                      </a:r>
                      <a:endPar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4119496260"/>
                  </a:ext>
                </a:extLst>
              </a:tr>
              <a:tr h="333711">
                <a:tc>
                  <a:txBody>
                    <a:bodyPr/>
                    <a:lstStyle/>
                    <a:p>
                      <a:pPr marL="628650" lvl="1" indent="-171450">
                        <a:lnSpc>
                          <a:spcPct val="115000"/>
                        </a:lnSpc>
                        <a:spcBef>
                          <a:spcPts val="1200"/>
                        </a:spcBef>
                        <a:spcAft>
                          <a:spcPts val="1000"/>
                        </a:spcAft>
                        <a:buFont typeface="Arial" panose="020B0604020202020204" pitchFamily="34" charset="0"/>
                        <a:buChar char="•"/>
                      </a:pPr>
                      <a:r>
                        <a:rPr lang="de-DE" sz="1600" b="0" kern="100" cap="all" dirty="0">
                          <a:solidFill>
                            <a:srgbClr val="3C3C3B"/>
                          </a:solidFill>
                          <a:effectLst/>
                        </a:rPr>
                        <a:t>TOP – Maßnahmen: Technik und Wohnraum</a:t>
                      </a:r>
                      <a:endPar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3262595150"/>
                  </a:ext>
                </a:extLst>
              </a:tr>
              <a:tr h="333711">
                <a:tc>
                  <a:txBody>
                    <a:bodyPr/>
                    <a:lstStyle/>
                    <a:p>
                      <a:pPr marL="628650" lvl="1" indent="-171450">
                        <a:lnSpc>
                          <a:spcPct val="115000"/>
                        </a:lnSpc>
                        <a:spcBef>
                          <a:spcPts val="1200"/>
                        </a:spcBef>
                        <a:spcAft>
                          <a:spcPts val="1000"/>
                        </a:spcAft>
                        <a:buFont typeface="Arial" panose="020B0604020202020204" pitchFamily="34" charset="0"/>
                        <a:buChar char="•"/>
                      </a:pPr>
                      <a:r>
                        <a:rPr lang="de-DE" sz="1600" b="0" kern="100" cap="all" dirty="0">
                          <a:solidFill>
                            <a:srgbClr val="3C3C3B"/>
                          </a:solidFill>
                          <a:effectLst/>
                        </a:rPr>
                        <a:t>TOP – Maßnahmen: Organisation</a:t>
                      </a:r>
                      <a:endPar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908020297"/>
                  </a:ext>
                </a:extLst>
              </a:tr>
              <a:tr h="333711">
                <a:tc>
                  <a:txBody>
                    <a:bodyPr/>
                    <a:lstStyle/>
                    <a:p>
                      <a:pPr marL="628650" lvl="1" indent="-171450">
                        <a:lnSpc>
                          <a:spcPct val="115000"/>
                        </a:lnSpc>
                        <a:spcBef>
                          <a:spcPts val="1200"/>
                        </a:spcBef>
                        <a:spcAft>
                          <a:spcPts val="1000"/>
                        </a:spcAft>
                        <a:buFont typeface="Arial" panose="020B0604020202020204" pitchFamily="34" charset="0"/>
                        <a:buChar char="•"/>
                      </a:pPr>
                      <a:r>
                        <a:rPr lang="de-DE" sz="1600" b="0" kern="100" cap="all" dirty="0">
                          <a:solidFill>
                            <a:srgbClr val="3C3C3B"/>
                          </a:solidFill>
                          <a:effectLst/>
                        </a:rPr>
                        <a:t>TOP – Maßnahmen: Persönlicher Schutz</a:t>
                      </a:r>
                      <a:endPar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878680619"/>
                  </a:ext>
                </a:extLst>
              </a:tr>
              <a:tr h="333711">
                <a:tc>
                  <a:txBody>
                    <a:bodyPr/>
                    <a:lstStyle/>
                    <a:p>
                      <a:pPr marL="628650" lvl="1" indent="-171450">
                        <a:lnSpc>
                          <a:spcPct val="115000"/>
                        </a:lnSpc>
                        <a:spcBef>
                          <a:spcPts val="1200"/>
                        </a:spcBef>
                        <a:spcAft>
                          <a:spcPts val="1000"/>
                        </a:spcAft>
                        <a:buFont typeface="Arial" panose="020B0604020202020204" pitchFamily="34" charset="0"/>
                        <a:buChar char="•"/>
                      </a:pPr>
                      <a:r>
                        <a:rPr lang="de-DE" sz="1600" b="0" kern="100" cap="all" dirty="0">
                          <a:solidFill>
                            <a:srgbClr val="3C3C3B"/>
                          </a:solidFill>
                          <a:effectLst/>
                        </a:rPr>
                        <a:t>TOP – Maßnahmen: Pflegerische Versorgung </a:t>
                      </a:r>
                      <a:endPar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3333797348"/>
                  </a:ext>
                </a:extLst>
              </a:tr>
              <a:tr h="333711">
                <a:tc>
                  <a:txBody>
                    <a:bodyPr/>
                    <a:lstStyle/>
                    <a:p>
                      <a:pPr marL="0" indent="0">
                        <a:lnSpc>
                          <a:spcPct val="115000"/>
                        </a:lnSpc>
                        <a:spcAft>
                          <a:spcPts val="1000"/>
                        </a:spcAft>
                        <a:buFont typeface="Arial" panose="020B0604020202020204" pitchFamily="34" charset="0"/>
                        <a:buNone/>
                      </a:pPr>
                      <a:r>
                        <a:rPr lang="de-DE" sz="1600" b="0" kern="100" cap="all" dirty="0">
                          <a:solidFill>
                            <a:srgbClr val="3C3C3B"/>
                          </a:solidFill>
                          <a:effectLst/>
                        </a:rPr>
                        <a:t>Quellenangaben</a:t>
                      </a:r>
                      <a:endPar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1775120495"/>
                  </a:ext>
                </a:extLst>
              </a:tr>
            </a:tbl>
          </a:graphicData>
        </a:graphic>
      </p:graphicFrame>
      <p:graphicFrame>
        <p:nvGraphicFramePr>
          <p:cNvPr id="25" name="Tabelle 24">
            <a:extLst>
              <a:ext uri="{FF2B5EF4-FFF2-40B4-BE49-F238E27FC236}">
                <a16:creationId xmlns:a16="http://schemas.microsoft.com/office/drawing/2014/main" id="{F2C2E441-149A-E384-24CC-1E2E75A4D694}"/>
              </a:ext>
            </a:extLst>
          </p:cNvPr>
          <p:cNvGraphicFramePr>
            <a:graphicFrameLocks noGrp="1"/>
          </p:cNvGraphicFramePr>
          <p:nvPr>
            <p:extLst>
              <p:ext uri="{D42A27DB-BD31-4B8C-83A1-F6EECF244321}">
                <p14:modId xmlns:p14="http://schemas.microsoft.com/office/powerpoint/2010/main" val="2314589900"/>
              </p:ext>
            </p:extLst>
          </p:nvPr>
        </p:nvGraphicFramePr>
        <p:xfrm>
          <a:off x="1715336" y="1892132"/>
          <a:ext cx="659385" cy="3617386"/>
        </p:xfrm>
        <a:graphic>
          <a:graphicData uri="http://schemas.openxmlformats.org/drawingml/2006/table">
            <a:tbl>
              <a:tblPr firstRow="1" firstCol="1" bandRow="1">
                <a:tableStyleId>{C4B1156A-380E-4F78-BDF5-A606A8083BF9}</a:tableStyleId>
              </a:tblPr>
              <a:tblGrid>
                <a:gridCol w="659385">
                  <a:extLst>
                    <a:ext uri="{9D8B030D-6E8A-4147-A177-3AD203B41FA5}">
                      <a16:colId xmlns:a16="http://schemas.microsoft.com/office/drawing/2014/main" val="2030844755"/>
                    </a:ext>
                  </a:extLst>
                </a:gridCol>
              </a:tblGrid>
              <a:tr h="342723">
                <a:tc>
                  <a:txBody>
                    <a:bodyPr/>
                    <a:lstStyle/>
                    <a:p>
                      <a:pPr marL="0" indent="0" algn="ctr">
                        <a:lnSpc>
                          <a:spcPct val="115000"/>
                        </a:lnSpc>
                        <a:spcBef>
                          <a:spcPts val="1200"/>
                        </a:spcBef>
                        <a:spcAft>
                          <a:spcPts val="1000"/>
                        </a:spcAft>
                        <a:buFont typeface="+mj-lt"/>
                        <a:buNone/>
                      </a:pPr>
                      <a:r>
                        <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4219398853"/>
                  </a:ext>
                </a:extLst>
              </a:tr>
              <a:tr h="342723">
                <a:tc>
                  <a:txBody>
                    <a:bodyPr/>
                    <a:lstStyle/>
                    <a:p>
                      <a:pPr marL="0" indent="0" algn="ctr">
                        <a:lnSpc>
                          <a:spcPct val="115000"/>
                        </a:lnSpc>
                        <a:spcBef>
                          <a:spcPts val="1200"/>
                        </a:spcBef>
                        <a:spcAft>
                          <a:spcPts val="1000"/>
                        </a:spcAft>
                        <a:buFont typeface="+mj-lt"/>
                        <a:buNone/>
                      </a:pPr>
                      <a:r>
                        <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lnL w="12700" cap="flat" cmpd="sng" algn="ctr">
                      <a:noFill/>
                      <a:prstDash val="dot"/>
                      <a:round/>
                      <a:headEnd type="none" w="med" len="med"/>
                      <a:tailEnd type="none" w="med" len="med"/>
                    </a:lnL>
                    <a:lnR w="38100" cap="flat" cmpd="sng" algn="ctr">
                      <a:solidFill>
                        <a:srgbClr val="F1F2F0"/>
                      </a:solidFill>
                      <a:prstDash val="solid"/>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734413456"/>
                  </a:ext>
                </a:extLst>
              </a:tr>
              <a:tr h="321861">
                <a:tc>
                  <a:txBody>
                    <a:bodyPr/>
                    <a:lstStyle/>
                    <a:p>
                      <a:pPr marL="0" indent="0" algn="ctr">
                        <a:lnSpc>
                          <a:spcPct val="115000"/>
                        </a:lnSpc>
                        <a:spcBef>
                          <a:spcPts val="1200"/>
                        </a:spcBef>
                        <a:spcAft>
                          <a:spcPts val="1000"/>
                        </a:spcAft>
                        <a:buFont typeface="+mj-lt"/>
                        <a:buNone/>
                      </a:pPr>
                      <a:r>
                        <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993933061"/>
                  </a:ext>
                </a:extLst>
              </a:tr>
              <a:tr h="342723">
                <a:tc>
                  <a:txBody>
                    <a:bodyPr/>
                    <a:lstStyle/>
                    <a:p>
                      <a:pPr marL="0" indent="0" algn="ctr">
                        <a:lnSpc>
                          <a:spcPct val="115000"/>
                        </a:lnSpc>
                        <a:spcBef>
                          <a:spcPts val="1200"/>
                        </a:spcBef>
                        <a:spcAft>
                          <a:spcPts val="1000"/>
                        </a:spcAft>
                        <a:buFont typeface="+mj-lt"/>
                        <a:buNone/>
                      </a:pPr>
                      <a:r>
                        <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rPr>
                        <a:t>4+5</a:t>
                      </a: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582159244"/>
                  </a:ext>
                </a:extLst>
              </a:tr>
              <a:tr h="296716">
                <a:tc>
                  <a:txBody>
                    <a:bodyPr/>
                    <a:lstStyle/>
                    <a:p>
                      <a:pPr marL="0" indent="0" algn="ctr">
                        <a:lnSpc>
                          <a:spcPct val="115000"/>
                        </a:lnSpc>
                        <a:spcBef>
                          <a:spcPts val="1200"/>
                        </a:spcBef>
                        <a:spcAft>
                          <a:spcPts val="1000"/>
                        </a:spcAft>
                        <a:buFont typeface="+mj-lt"/>
                        <a:buNone/>
                      </a:pPr>
                      <a:r>
                        <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rPr>
                        <a:t>6</a:t>
                      </a: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3463050131"/>
                  </a:ext>
                </a:extLst>
              </a:tr>
              <a:tr h="328440">
                <a:tc>
                  <a:txBody>
                    <a:bodyPr/>
                    <a:lstStyle/>
                    <a:p>
                      <a:pPr marL="0" indent="0" algn="ctr">
                        <a:lnSpc>
                          <a:spcPct val="115000"/>
                        </a:lnSpc>
                        <a:spcBef>
                          <a:spcPts val="1200"/>
                        </a:spcBef>
                        <a:spcAft>
                          <a:spcPts val="1000"/>
                        </a:spcAft>
                        <a:buFont typeface="+mj-lt"/>
                        <a:buNone/>
                      </a:pPr>
                      <a:r>
                        <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rPr>
                        <a:t>7</a:t>
                      </a: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4119496260"/>
                  </a:ext>
                </a:extLst>
              </a:tr>
              <a:tr h="328440">
                <a:tc>
                  <a:txBody>
                    <a:bodyPr/>
                    <a:lstStyle/>
                    <a:p>
                      <a:pPr marL="0" indent="0" algn="ctr">
                        <a:lnSpc>
                          <a:spcPct val="115000"/>
                        </a:lnSpc>
                        <a:spcBef>
                          <a:spcPts val="1200"/>
                        </a:spcBef>
                        <a:spcAft>
                          <a:spcPts val="1000"/>
                        </a:spcAft>
                        <a:buFont typeface="+mj-lt"/>
                        <a:buNone/>
                      </a:pPr>
                      <a:r>
                        <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rPr>
                        <a:t>8</a:t>
                      </a: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754457049"/>
                  </a:ext>
                </a:extLst>
              </a:tr>
              <a:tr h="328440">
                <a:tc>
                  <a:txBody>
                    <a:bodyPr/>
                    <a:lstStyle/>
                    <a:p>
                      <a:pPr marL="0" indent="0" algn="ctr">
                        <a:lnSpc>
                          <a:spcPct val="115000"/>
                        </a:lnSpc>
                        <a:spcBef>
                          <a:spcPts val="1200"/>
                        </a:spcBef>
                        <a:spcAft>
                          <a:spcPts val="1000"/>
                        </a:spcAft>
                        <a:buFont typeface="+mj-lt"/>
                        <a:buNone/>
                      </a:pPr>
                      <a:r>
                        <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rPr>
                        <a:t>9</a:t>
                      </a: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3937981511"/>
                  </a:ext>
                </a:extLst>
              </a:tr>
              <a:tr h="328440">
                <a:tc>
                  <a:txBody>
                    <a:bodyPr/>
                    <a:lstStyle/>
                    <a:p>
                      <a:pPr marL="0" indent="0" algn="ctr">
                        <a:lnSpc>
                          <a:spcPct val="115000"/>
                        </a:lnSpc>
                        <a:spcBef>
                          <a:spcPts val="1200"/>
                        </a:spcBef>
                        <a:spcAft>
                          <a:spcPts val="1000"/>
                        </a:spcAft>
                        <a:buFont typeface="+mj-lt"/>
                        <a:buNone/>
                      </a:pPr>
                      <a:r>
                        <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rPr>
                        <a:t>10</a:t>
                      </a: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169616323"/>
                  </a:ext>
                </a:extLst>
              </a:tr>
              <a:tr h="328440">
                <a:tc>
                  <a:txBody>
                    <a:bodyPr/>
                    <a:lstStyle/>
                    <a:p>
                      <a:pPr marL="0" indent="0" algn="ctr">
                        <a:lnSpc>
                          <a:spcPct val="115000"/>
                        </a:lnSpc>
                        <a:spcBef>
                          <a:spcPts val="1200"/>
                        </a:spcBef>
                        <a:spcAft>
                          <a:spcPts val="1000"/>
                        </a:spcAft>
                        <a:buFont typeface="+mj-lt"/>
                        <a:buNone/>
                      </a:pPr>
                      <a:r>
                        <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rPr>
                        <a:t>11+12</a:t>
                      </a: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38100" cap="flat" cmpd="sng" algn="ctr">
                      <a:solidFill>
                        <a:srgbClr val="F1F2F0"/>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2710081807"/>
                  </a:ext>
                </a:extLst>
              </a:tr>
              <a:tr h="328440">
                <a:tc>
                  <a:txBody>
                    <a:bodyPr/>
                    <a:lstStyle/>
                    <a:p>
                      <a:pPr marL="0" indent="0" algn="ctr">
                        <a:lnSpc>
                          <a:spcPct val="115000"/>
                        </a:lnSpc>
                        <a:spcBef>
                          <a:spcPts val="1200"/>
                        </a:spcBef>
                        <a:spcAft>
                          <a:spcPts val="1000"/>
                        </a:spcAft>
                        <a:buFont typeface="+mj-lt"/>
                        <a:buNone/>
                      </a:pPr>
                      <a:r>
                        <a:rPr lang="de-DE" sz="1600" b="0" kern="100" dirty="0">
                          <a:solidFill>
                            <a:srgbClr val="3C3C3B"/>
                          </a:solidFill>
                          <a:effectLst/>
                          <a:latin typeface="Calibri" panose="020F0502020204030204" pitchFamily="34" charset="0"/>
                          <a:ea typeface="Calibri" panose="020F0502020204030204" pitchFamily="34" charset="0"/>
                          <a:cs typeface="Calibri" panose="020F0502020204030204" pitchFamily="34" charset="0"/>
                        </a:rPr>
                        <a:t>13</a:t>
                      </a:r>
                    </a:p>
                  </a:txBody>
                  <a:tcPr marL="68580" marR="68580" marT="0" marB="0">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ap="flat" cmpd="sng" algn="ctr">
                      <a:solidFill>
                        <a:srgbClr val="F1F2F0"/>
                      </a:solidFill>
                      <a:prstDash val="solid"/>
                      <a:round/>
                      <a:headEnd type="none" w="med" len="med"/>
                      <a:tailEnd type="none" w="med" len="med"/>
                    </a:lnT>
                    <a:lnB w="12700" cap="flat" cmpd="sng" algn="ctr">
                      <a:solidFill>
                        <a:srgbClr val="DDA6AD"/>
                      </a:solidFill>
                      <a:prstDash val="solid"/>
                      <a:round/>
                      <a:headEnd type="none" w="med" len="med"/>
                      <a:tailEnd type="none" w="med" len="med"/>
                    </a:lnB>
                    <a:lnTlToBr w="12700" cmpd="sng">
                      <a:noFill/>
                      <a:prstDash val="solid"/>
                    </a:lnTlToBr>
                    <a:lnBlToTr w="12700" cmpd="sng">
                      <a:noFill/>
                      <a:prstDash val="solid"/>
                    </a:lnBlToTr>
                    <a:solidFill>
                      <a:srgbClr val="CCD7DD"/>
                    </a:solidFill>
                  </a:tcPr>
                </a:tc>
                <a:extLst>
                  <a:ext uri="{0D108BD9-81ED-4DB2-BD59-A6C34878D82A}">
                    <a16:rowId xmlns:a16="http://schemas.microsoft.com/office/drawing/2014/main" val="4012910826"/>
                  </a:ext>
                </a:extLst>
              </a:tr>
            </a:tbl>
          </a:graphicData>
        </a:graphic>
      </p:graphicFrame>
      <p:sp>
        <p:nvSpPr>
          <p:cNvPr id="27" name="Rechteck 26">
            <a:extLst>
              <a:ext uri="{FF2B5EF4-FFF2-40B4-BE49-F238E27FC236}">
                <a16:creationId xmlns:a16="http://schemas.microsoft.com/office/drawing/2014/main" id="{14A905AE-2D2B-9C65-C962-B4B89880E720}"/>
              </a:ext>
            </a:extLst>
          </p:cNvPr>
          <p:cNvSpPr/>
          <p:nvPr/>
        </p:nvSpPr>
        <p:spPr>
          <a:xfrm>
            <a:off x="1616312" y="1791430"/>
            <a:ext cx="7858125" cy="3810000"/>
          </a:xfrm>
          <a:prstGeom prst="rect">
            <a:avLst/>
          </a:prstGeom>
          <a:noFill/>
          <a:ln w="38100">
            <a:solidFill>
              <a:srgbClr val="C95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C3F187D6-8A1B-4CE9-A823-D6E490C0B042}"/>
              </a:ext>
            </a:extLst>
          </p:cNvPr>
          <p:cNvSpPr/>
          <p:nvPr/>
        </p:nvSpPr>
        <p:spPr>
          <a:xfrm>
            <a:off x="1673620" y="1837808"/>
            <a:ext cx="7741843" cy="3705742"/>
          </a:xfrm>
          <a:prstGeom prst="rect">
            <a:avLst/>
          </a:prstGeom>
          <a:noFill/>
          <a:ln w="38100">
            <a:solidFill>
              <a:srgbClr val="3E71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3E7187"/>
              </a:solidFill>
            </a:endParaRPr>
          </a:p>
        </p:txBody>
      </p:sp>
    </p:spTree>
    <p:extLst>
      <p:ext uri="{BB962C8B-B14F-4D97-AF65-F5344CB8AC3E}">
        <p14:creationId xmlns:p14="http://schemas.microsoft.com/office/powerpoint/2010/main" val="28017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4B624F4-9C76-E605-9EE3-75EA369DAB67}"/>
              </a:ext>
            </a:extLst>
          </p:cNvPr>
          <p:cNvSpPr txBox="1"/>
          <p:nvPr/>
        </p:nvSpPr>
        <p:spPr>
          <a:xfrm>
            <a:off x="284671" y="17253"/>
            <a:ext cx="1048829" cy="1015663"/>
          </a:xfrm>
          <a:prstGeom prst="rect">
            <a:avLst/>
          </a:prstGeom>
          <a:noFill/>
        </p:spPr>
        <p:txBody>
          <a:bodyPr wrap="square" rtlCol="0">
            <a:spAutoFit/>
          </a:bodyPr>
          <a:lstStyle/>
          <a:p>
            <a:r>
              <a:rPr lang="de-DE" sz="6000" dirty="0">
                <a:solidFill>
                  <a:srgbClr val="C9596C"/>
                </a:solidFill>
              </a:rPr>
              <a:t>1</a:t>
            </a:r>
          </a:p>
        </p:txBody>
      </p:sp>
      <p:sp>
        <p:nvSpPr>
          <p:cNvPr id="3" name="Textfeld 2">
            <a:extLst>
              <a:ext uri="{FF2B5EF4-FFF2-40B4-BE49-F238E27FC236}">
                <a16:creationId xmlns:a16="http://schemas.microsoft.com/office/drawing/2014/main" id="{57B86299-9647-03A6-8FC3-43D3F33BF5F3}"/>
              </a:ext>
            </a:extLst>
          </p:cNvPr>
          <p:cNvSpPr txBox="1"/>
          <p:nvPr/>
        </p:nvSpPr>
        <p:spPr>
          <a:xfrm>
            <a:off x="1915425" y="255389"/>
            <a:ext cx="8758325" cy="430887"/>
          </a:xfrm>
          <a:prstGeom prst="rect">
            <a:avLst/>
          </a:prstGeom>
          <a:noFill/>
        </p:spPr>
        <p:txBody>
          <a:bodyPr wrap="square" rtlCol="0">
            <a:spAutoFit/>
          </a:bodyPr>
          <a:lstStyle/>
          <a:p>
            <a:r>
              <a:rPr lang="de-DE" sz="2200" b="1" dirty="0"/>
              <a:t>Klimawandel und Hitze</a:t>
            </a:r>
          </a:p>
        </p:txBody>
      </p:sp>
      <p:pic>
        <p:nvPicPr>
          <p:cNvPr id="8" name="Inhaltsplatzhalter 9">
            <a:extLst>
              <a:ext uri="{FF2B5EF4-FFF2-40B4-BE49-F238E27FC236}">
                <a16:creationId xmlns:a16="http://schemas.microsoft.com/office/drawing/2014/main" id="{D023FCD2-9181-373E-15E8-992CC976619C}"/>
              </a:ext>
            </a:extLst>
          </p:cNvPr>
          <p:cNvPicPr/>
          <p:nvPr/>
        </p:nvPicPr>
        <p:blipFill>
          <a:blip r:embed="rId3"/>
          <a:stretch/>
        </p:blipFill>
        <p:spPr>
          <a:xfrm>
            <a:off x="543928" y="1123876"/>
            <a:ext cx="7352297" cy="4883184"/>
          </a:xfrm>
          <a:prstGeom prst="rect">
            <a:avLst/>
          </a:prstGeom>
          <a:ln w="38100">
            <a:solidFill>
              <a:srgbClr val="C9596C"/>
            </a:solidFill>
          </a:ln>
        </p:spPr>
      </p:pic>
      <p:sp>
        <p:nvSpPr>
          <p:cNvPr id="11" name="Textfeld 2">
            <a:extLst>
              <a:ext uri="{FF2B5EF4-FFF2-40B4-BE49-F238E27FC236}">
                <a16:creationId xmlns:a16="http://schemas.microsoft.com/office/drawing/2014/main" id="{7C7C7664-CCA2-560D-7960-322B0187FDF0}"/>
              </a:ext>
            </a:extLst>
          </p:cNvPr>
          <p:cNvSpPr txBox="1">
            <a:spLocks noChangeArrowheads="1"/>
          </p:cNvSpPr>
          <p:nvPr/>
        </p:nvSpPr>
        <p:spPr bwMode="auto">
          <a:xfrm>
            <a:off x="641985" y="5391193"/>
            <a:ext cx="4781550" cy="4667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e-DE" sz="1000" kern="100" dirty="0">
                <a:effectLst/>
                <a:latin typeface="Arial" panose="020B0604020202020204" pitchFamily="34" charset="0"/>
                <a:ea typeface="Calibri" panose="020F0502020204030204" pitchFamily="34" charset="0"/>
                <a:cs typeface="Calibri" panose="020F0502020204030204" pitchFamily="34" charset="0"/>
              </a:rPr>
              <a:t>© </a:t>
            </a:r>
            <a:r>
              <a:rPr lang="de-DE" sz="1000" kern="100" dirty="0" err="1">
                <a:effectLst/>
                <a:latin typeface="Arial" panose="020B0604020202020204" pitchFamily="34" charset="0"/>
                <a:ea typeface="Calibri" panose="020F0502020204030204" pitchFamily="34" charset="0"/>
                <a:cs typeface="Calibri" panose="020F0502020204030204" pitchFamily="34" charset="0"/>
              </a:rPr>
              <a:t>VdS</a:t>
            </a:r>
            <a:r>
              <a:rPr lang="de-DE" sz="1000" kern="100" dirty="0">
                <a:effectLst/>
                <a:latin typeface="Arial" panose="020B0604020202020204" pitchFamily="34" charset="0"/>
                <a:ea typeface="Calibri" panose="020F0502020204030204" pitchFamily="34" charset="0"/>
                <a:cs typeface="Calibri" panose="020F0502020204030204" pitchFamily="34" charset="0"/>
              </a:rPr>
              <a:t> </a:t>
            </a:r>
            <a:r>
              <a:rPr lang="de-DE" sz="1000" kern="100" dirty="0" err="1">
                <a:effectLst/>
                <a:latin typeface="Arial" panose="020B0604020202020204" pitchFamily="34" charset="0"/>
                <a:ea typeface="Calibri" panose="020F0502020204030204" pitchFamily="34" charset="0"/>
                <a:cs typeface="Calibri" panose="020F0502020204030204" pitchFamily="34" charset="0"/>
              </a:rPr>
              <a:t>GeoVeris</a:t>
            </a:r>
            <a:r>
              <a:rPr lang="de-DE" sz="1000" kern="100" dirty="0">
                <a:effectLst/>
                <a:latin typeface="Arial" panose="020B0604020202020204" pitchFamily="34" charset="0"/>
                <a:ea typeface="Calibri" panose="020F0502020204030204" pitchFamily="34" charset="0"/>
                <a:cs typeface="Calibri" panose="020F0502020204030204" pitchFamily="34" charset="0"/>
              </a:rPr>
              <a:t>, Datenbasis DWD, Nationale Klimaüberwachung</a:t>
            </a:r>
            <a:endParaRPr lang="de-DE" sz="11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de-DE" sz="1000" u="sng" kern="100" dirty="0">
                <a:solidFill>
                  <a:srgbClr val="C9596A"/>
                </a:solidFill>
                <a:effectLst/>
                <a:latin typeface="Arial" panose="020B060402020202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www.gdv.de</a:t>
            </a:r>
            <a:r>
              <a:rPr lang="de-DE" sz="1000" kern="100" dirty="0">
                <a:solidFill>
                  <a:srgbClr val="C9596A"/>
                </a:solidFill>
                <a:effectLst/>
                <a:latin typeface="Arial" panose="020B0604020202020204" pitchFamily="34" charset="0"/>
                <a:ea typeface="Calibri" panose="020F0502020204030204" pitchFamily="34" charset="0"/>
                <a:cs typeface="Calibri" panose="020F0502020204030204" pitchFamily="34" charset="0"/>
              </a:rPr>
              <a:t> </a:t>
            </a:r>
            <a:r>
              <a:rPr lang="de-DE" sz="1000" kern="100" dirty="0">
                <a:effectLst/>
                <a:latin typeface="Arial" panose="020B0604020202020204" pitchFamily="34" charset="0"/>
                <a:ea typeface="Calibri" panose="020F0502020204030204" pitchFamily="34" charset="0"/>
                <a:cs typeface="Calibri" panose="020F0502020204030204" pitchFamily="34" charset="0"/>
              </a:rPr>
              <a:t>| Gesamtverband der Deutschen Versicherungswirtschaft (GDV)</a:t>
            </a:r>
            <a:endParaRPr lang="de-DE" sz="11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5" name="Grafik 14">
            <a:extLst>
              <a:ext uri="{FF2B5EF4-FFF2-40B4-BE49-F238E27FC236}">
                <a16:creationId xmlns:a16="http://schemas.microsoft.com/office/drawing/2014/main" id="{6A9B4524-E871-11EA-3452-76386EB24149}"/>
              </a:ext>
            </a:extLst>
          </p:cNvPr>
          <p:cNvPicPr>
            <a:picLocks noChangeAspect="1"/>
          </p:cNvPicPr>
          <p:nvPr/>
        </p:nvPicPr>
        <p:blipFill rotWithShape="1">
          <a:blip r:embed="rId5"/>
          <a:srcRect r="2264"/>
          <a:stretch/>
        </p:blipFill>
        <p:spPr>
          <a:xfrm>
            <a:off x="8248295" y="1123876"/>
            <a:ext cx="2933795" cy="2305124"/>
          </a:xfrm>
          <a:prstGeom prst="rect">
            <a:avLst/>
          </a:prstGeom>
          <a:ln w="38100">
            <a:solidFill>
              <a:srgbClr val="C9596C"/>
            </a:solidFill>
          </a:ln>
        </p:spPr>
      </p:pic>
      <p:pic>
        <p:nvPicPr>
          <p:cNvPr id="20" name="Grafik 19">
            <a:extLst>
              <a:ext uri="{FF2B5EF4-FFF2-40B4-BE49-F238E27FC236}">
                <a16:creationId xmlns:a16="http://schemas.microsoft.com/office/drawing/2014/main" id="{3012CFFF-F804-D076-51FD-DFF03D240BB7}"/>
              </a:ext>
            </a:extLst>
          </p:cNvPr>
          <p:cNvPicPr>
            <a:picLocks noChangeAspect="1"/>
          </p:cNvPicPr>
          <p:nvPr/>
        </p:nvPicPr>
        <p:blipFill>
          <a:blip r:embed="rId6"/>
          <a:stretch>
            <a:fillRect/>
          </a:stretch>
        </p:blipFill>
        <p:spPr>
          <a:xfrm>
            <a:off x="8248295" y="3701936"/>
            <a:ext cx="2933795" cy="2305124"/>
          </a:xfrm>
          <a:prstGeom prst="rect">
            <a:avLst/>
          </a:prstGeom>
          <a:ln w="38100">
            <a:solidFill>
              <a:srgbClr val="C9596C"/>
            </a:solidFill>
          </a:ln>
        </p:spPr>
      </p:pic>
    </p:spTree>
    <p:extLst>
      <p:ext uri="{BB962C8B-B14F-4D97-AF65-F5344CB8AC3E}">
        <p14:creationId xmlns:p14="http://schemas.microsoft.com/office/powerpoint/2010/main" val="382055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79D45BE-E357-089B-197A-F4F4531DE9A7}"/>
              </a:ext>
            </a:extLst>
          </p:cNvPr>
          <p:cNvPicPr>
            <a:picLocks noChangeAspect="1"/>
          </p:cNvPicPr>
          <p:nvPr/>
        </p:nvPicPr>
        <p:blipFill rotWithShape="1">
          <a:blip r:embed="rId3"/>
          <a:srcRect l="1826" t="5663" r="1816" b="13795"/>
          <a:stretch/>
        </p:blipFill>
        <p:spPr>
          <a:xfrm>
            <a:off x="879894" y="1021879"/>
            <a:ext cx="6170363" cy="5078983"/>
          </a:xfrm>
          <a:prstGeom prst="rect">
            <a:avLst/>
          </a:prstGeom>
        </p:spPr>
      </p:pic>
      <p:sp>
        <p:nvSpPr>
          <p:cNvPr id="11" name="Rechteck 10">
            <a:extLst>
              <a:ext uri="{FF2B5EF4-FFF2-40B4-BE49-F238E27FC236}">
                <a16:creationId xmlns:a16="http://schemas.microsoft.com/office/drawing/2014/main" id="{3331E1C4-5A7F-DC5E-C634-64EF47DA905F}"/>
              </a:ext>
            </a:extLst>
          </p:cNvPr>
          <p:cNvSpPr/>
          <p:nvPr/>
        </p:nvSpPr>
        <p:spPr>
          <a:xfrm>
            <a:off x="2771016" y="5423563"/>
            <a:ext cx="4279241" cy="64970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4A5F736C-BCAC-4F4D-18F3-CA61F37FCE30}"/>
              </a:ext>
            </a:extLst>
          </p:cNvPr>
          <p:cNvSpPr txBox="1"/>
          <p:nvPr/>
        </p:nvSpPr>
        <p:spPr>
          <a:xfrm>
            <a:off x="7645480" y="5741101"/>
            <a:ext cx="3448749" cy="830997"/>
          </a:xfrm>
          <a:prstGeom prst="rect">
            <a:avLst/>
          </a:prstGeom>
          <a:noFill/>
        </p:spPr>
        <p:txBody>
          <a:bodyPr wrap="square" rtlCol="0">
            <a:spAutoFit/>
          </a:bodyPr>
          <a:lstStyle/>
          <a:p>
            <a:r>
              <a:rPr lang="de-DE" sz="1000" kern="100" dirty="0">
                <a:effectLst/>
                <a:latin typeface="Arial" panose="020B0604020202020204" pitchFamily="34" charset="0"/>
                <a:ea typeface="Calibri" panose="020F0502020204030204" pitchFamily="34" charset="0"/>
                <a:cs typeface="Calibri" panose="020F0502020204030204" pitchFamily="34" charset="0"/>
              </a:rPr>
              <a:t>© ASR A3.5 Technische Regeln für Arbeitsstätten: </a:t>
            </a:r>
            <a:r>
              <a:rPr lang="de-DE" sz="1000" u="sng" kern="100" dirty="0">
                <a:solidFill>
                  <a:srgbClr val="0000FF"/>
                </a:solidFill>
                <a:effectLst/>
                <a:latin typeface="Arial" panose="020B0604020202020204" pitchFamily="34" charset="0"/>
                <a:ea typeface="Calibri" panose="020F0502020204030204" pitchFamily="34" charset="0"/>
                <a:cs typeface="Calibri" panose="020F0502020204030204" pitchFamily="34" charset="0"/>
                <a:hlinkClick r:id="rId4"/>
              </a:rPr>
              <a:t>Raumtemperatur</a:t>
            </a:r>
            <a:r>
              <a:rPr lang="de-DE" sz="1000" kern="100" dirty="0">
                <a:effectLst/>
                <a:latin typeface="Arial" panose="020B0604020202020204" pitchFamily="34" charset="0"/>
                <a:ea typeface="Calibri" panose="020F0502020204030204" pitchFamily="34" charset="0"/>
                <a:cs typeface="Calibri" panose="020F0502020204030204" pitchFamily="34" charset="0"/>
              </a:rPr>
              <a:t>. Ausschuss für Arbeitsstätten (2010), zuletzt geändert 2022; Seite 6 ff. </a:t>
            </a:r>
            <a:endParaRPr lang="de-DE" sz="1000" kern="100" dirty="0">
              <a:effectLst/>
              <a:latin typeface="Calibri" panose="020F0502020204030204" pitchFamily="34" charset="0"/>
              <a:ea typeface="Calibri" panose="020F0502020204030204" pitchFamily="34" charset="0"/>
              <a:cs typeface="Calibri" panose="020F0502020204030204" pitchFamily="34" charset="0"/>
            </a:endParaRPr>
          </a:p>
          <a:p>
            <a:endParaRPr lang="de-DE" dirty="0"/>
          </a:p>
        </p:txBody>
      </p:sp>
      <p:sp>
        <p:nvSpPr>
          <p:cNvPr id="4" name="Textfeld 3">
            <a:extLst>
              <a:ext uri="{FF2B5EF4-FFF2-40B4-BE49-F238E27FC236}">
                <a16:creationId xmlns:a16="http://schemas.microsoft.com/office/drawing/2014/main" id="{FB5EFA13-0662-D828-3731-1F623A35DDB1}"/>
              </a:ext>
            </a:extLst>
          </p:cNvPr>
          <p:cNvSpPr txBox="1"/>
          <p:nvPr/>
        </p:nvSpPr>
        <p:spPr>
          <a:xfrm>
            <a:off x="1915425" y="255389"/>
            <a:ext cx="8758325" cy="677108"/>
          </a:xfrm>
          <a:prstGeom prst="rect">
            <a:avLst/>
          </a:prstGeom>
          <a:noFill/>
        </p:spPr>
        <p:txBody>
          <a:bodyPr wrap="square" rtlCol="0">
            <a:spAutoFit/>
          </a:bodyPr>
          <a:lstStyle/>
          <a:p>
            <a:r>
              <a:rPr lang="de-DE" sz="2200" b="1" dirty="0"/>
              <a:t>Hitzebelastungen am Arbeitsplatz </a:t>
            </a:r>
          </a:p>
          <a:p>
            <a:r>
              <a:rPr lang="de-DE" sz="1600" dirty="0"/>
              <a:t>Technische Regeln Für Arbeitsstätten</a:t>
            </a:r>
          </a:p>
        </p:txBody>
      </p:sp>
      <p:sp>
        <p:nvSpPr>
          <p:cNvPr id="2" name="Textfeld 1">
            <a:extLst>
              <a:ext uri="{FF2B5EF4-FFF2-40B4-BE49-F238E27FC236}">
                <a16:creationId xmlns:a16="http://schemas.microsoft.com/office/drawing/2014/main" id="{14B624F4-9C76-E605-9EE3-75EA369DAB67}"/>
              </a:ext>
            </a:extLst>
          </p:cNvPr>
          <p:cNvSpPr txBox="1"/>
          <p:nvPr/>
        </p:nvSpPr>
        <p:spPr>
          <a:xfrm>
            <a:off x="284671" y="17253"/>
            <a:ext cx="595223" cy="1015663"/>
          </a:xfrm>
          <a:prstGeom prst="rect">
            <a:avLst/>
          </a:prstGeom>
          <a:noFill/>
        </p:spPr>
        <p:txBody>
          <a:bodyPr wrap="square" rtlCol="0">
            <a:spAutoFit/>
          </a:bodyPr>
          <a:lstStyle/>
          <a:p>
            <a:r>
              <a:rPr lang="de-DE" sz="6000" dirty="0">
                <a:solidFill>
                  <a:srgbClr val="3E7187"/>
                </a:solidFill>
              </a:rPr>
              <a:t>2</a:t>
            </a:r>
          </a:p>
        </p:txBody>
      </p:sp>
      <p:sp>
        <p:nvSpPr>
          <p:cNvPr id="5" name="Rechteck 4">
            <a:extLst>
              <a:ext uri="{FF2B5EF4-FFF2-40B4-BE49-F238E27FC236}">
                <a16:creationId xmlns:a16="http://schemas.microsoft.com/office/drawing/2014/main" id="{8DAC0C28-B1F7-3BD2-2A2D-F7B11D756809}"/>
              </a:ext>
            </a:extLst>
          </p:cNvPr>
          <p:cNvSpPr/>
          <p:nvPr/>
        </p:nvSpPr>
        <p:spPr>
          <a:xfrm rot="16200000">
            <a:off x="3431438" y="2073038"/>
            <a:ext cx="4418241" cy="281939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Legende: mit Pfeil nach links 5">
            <a:extLst>
              <a:ext uri="{FF2B5EF4-FFF2-40B4-BE49-F238E27FC236}">
                <a16:creationId xmlns:a16="http://schemas.microsoft.com/office/drawing/2014/main" id="{62B3DA35-EB9E-0B9B-9CB3-DE3D7C1E12E4}"/>
              </a:ext>
            </a:extLst>
          </p:cNvPr>
          <p:cNvSpPr/>
          <p:nvPr/>
        </p:nvSpPr>
        <p:spPr>
          <a:xfrm>
            <a:off x="4411887" y="1255287"/>
            <a:ext cx="6629343" cy="1290211"/>
          </a:xfrm>
          <a:prstGeom prst="leftArrowCallout">
            <a:avLst>
              <a:gd name="adj1" fmla="val 25000"/>
              <a:gd name="adj2" fmla="val 25000"/>
              <a:gd name="adj3" fmla="val 25000"/>
              <a:gd name="adj4" fmla="val 88512"/>
            </a:avLst>
          </a:prstGeom>
          <a:solidFill>
            <a:srgbClr val="C85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Ohne entsprechende Maßnahmen, wie z.B. Luftduschen, Wasserschleier, ist ein Raum ab 35°C Lufttemperatur </a:t>
            </a:r>
            <a:r>
              <a:rPr lang="de-DE" b="1" dirty="0"/>
              <a:t>nicht mehr zum Arbeiten geeignet.</a:t>
            </a:r>
          </a:p>
        </p:txBody>
      </p:sp>
      <p:sp>
        <p:nvSpPr>
          <p:cNvPr id="13" name="Legende: mit Pfeil nach links 12">
            <a:extLst>
              <a:ext uri="{FF2B5EF4-FFF2-40B4-BE49-F238E27FC236}">
                <a16:creationId xmlns:a16="http://schemas.microsoft.com/office/drawing/2014/main" id="{8802BD21-FDF2-B635-9A7B-70BC46BA71C8}"/>
              </a:ext>
            </a:extLst>
          </p:cNvPr>
          <p:cNvSpPr/>
          <p:nvPr/>
        </p:nvSpPr>
        <p:spPr>
          <a:xfrm>
            <a:off x="4411889" y="2778905"/>
            <a:ext cx="6629344" cy="1290211"/>
          </a:xfrm>
          <a:prstGeom prst="leftArrowCallout">
            <a:avLst>
              <a:gd name="adj1" fmla="val 25000"/>
              <a:gd name="adj2" fmla="val 25000"/>
              <a:gd name="adj3" fmla="val 25000"/>
              <a:gd name="adj4" fmla="val 88512"/>
            </a:avLst>
          </a:prstGeom>
          <a:solidFill>
            <a:srgbClr val="D686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Umsetzen verschiedener Maßnahmen zur Entlastung und zum Schutz der Mitarbeitenden z.B.: effektive Verschattung, Lüften, erfrischende Getränke Arbeitszeitverlagerung, zusätzliche Pausen</a:t>
            </a:r>
            <a:endParaRPr lang="de-DE" b="1" dirty="0"/>
          </a:p>
        </p:txBody>
      </p:sp>
      <p:sp>
        <p:nvSpPr>
          <p:cNvPr id="14" name="Legende: mit Pfeil nach links 13">
            <a:extLst>
              <a:ext uri="{FF2B5EF4-FFF2-40B4-BE49-F238E27FC236}">
                <a16:creationId xmlns:a16="http://schemas.microsoft.com/office/drawing/2014/main" id="{B65EC164-CE21-0F4E-C58D-5C345A4701E7}"/>
              </a:ext>
            </a:extLst>
          </p:cNvPr>
          <p:cNvSpPr/>
          <p:nvPr/>
        </p:nvSpPr>
        <p:spPr>
          <a:xfrm>
            <a:off x="4365178" y="4263660"/>
            <a:ext cx="6722763" cy="1290211"/>
          </a:xfrm>
          <a:prstGeom prst="leftArrowCallout">
            <a:avLst>
              <a:gd name="adj1" fmla="val 25000"/>
              <a:gd name="adj2" fmla="val 25000"/>
              <a:gd name="adj3" fmla="val 25000"/>
              <a:gd name="adj4" fmla="val 88512"/>
            </a:avLst>
          </a:prstGeom>
          <a:solidFill>
            <a:srgbClr val="E9BF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Erste Vorkehrungen zur Entlastung der Arbeitnehmer sind hilfreich – verpflichtend sind diese spätestens ab 30°C Lufttemperatur</a:t>
            </a:r>
            <a:endParaRPr lang="de-DE" b="1" dirty="0">
              <a:solidFill>
                <a:schemeClr val="tx1"/>
              </a:solidFill>
            </a:endParaRPr>
          </a:p>
        </p:txBody>
      </p:sp>
      <p:sp>
        <p:nvSpPr>
          <p:cNvPr id="15" name="Textfeld 14">
            <a:extLst>
              <a:ext uri="{FF2B5EF4-FFF2-40B4-BE49-F238E27FC236}">
                <a16:creationId xmlns:a16="http://schemas.microsoft.com/office/drawing/2014/main" id="{704B1AE2-2210-591C-53BD-0D22938C63DA}"/>
              </a:ext>
            </a:extLst>
          </p:cNvPr>
          <p:cNvSpPr txBox="1"/>
          <p:nvPr/>
        </p:nvSpPr>
        <p:spPr>
          <a:xfrm>
            <a:off x="879894" y="5894990"/>
            <a:ext cx="6170363" cy="523220"/>
          </a:xfrm>
          <a:prstGeom prst="rect">
            <a:avLst/>
          </a:prstGeom>
          <a:solidFill>
            <a:srgbClr val="FFFFFF"/>
          </a:solidFill>
        </p:spPr>
        <p:txBody>
          <a:bodyPr wrap="square" rtlCol="0">
            <a:spAutoFit/>
          </a:bodyPr>
          <a:lstStyle/>
          <a:p>
            <a:r>
              <a:rPr lang="de-DE" sz="1400" dirty="0"/>
              <a:t>Im Einzelfall ist zusätzlicher Schutz nötig, z.B. für schwangere, stillende und vorerkrankte Mitarbeitende.</a:t>
            </a:r>
          </a:p>
        </p:txBody>
      </p:sp>
    </p:spTree>
    <p:extLst>
      <p:ext uri="{BB962C8B-B14F-4D97-AF65-F5344CB8AC3E}">
        <p14:creationId xmlns:p14="http://schemas.microsoft.com/office/powerpoint/2010/main" val="345188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20F4A098-0B51-4B89-91BC-072FFE79BE5E}"/>
              </a:ext>
            </a:extLst>
          </p:cNvPr>
          <p:cNvSpPr/>
          <p:nvPr/>
        </p:nvSpPr>
        <p:spPr>
          <a:xfrm>
            <a:off x="1187116" y="978003"/>
            <a:ext cx="9817768" cy="49403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FB5EFA13-0662-D828-3731-1F623A35DDB1}"/>
              </a:ext>
            </a:extLst>
          </p:cNvPr>
          <p:cNvSpPr txBox="1"/>
          <p:nvPr/>
        </p:nvSpPr>
        <p:spPr>
          <a:xfrm>
            <a:off x="1915425" y="255389"/>
            <a:ext cx="8758325" cy="707886"/>
          </a:xfrm>
          <a:prstGeom prst="rect">
            <a:avLst/>
          </a:prstGeom>
          <a:noFill/>
        </p:spPr>
        <p:txBody>
          <a:bodyPr wrap="square" rtlCol="0">
            <a:spAutoFit/>
          </a:bodyPr>
          <a:lstStyle/>
          <a:p>
            <a:r>
              <a:rPr lang="de-DE" sz="2200" b="1" dirty="0"/>
              <a:t>Auswirkungen von Hitze auf den Körper</a:t>
            </a:r>
          </a:p>
          <a:p>
            <a:endParaRPr lang="de-DE" dirty="0"/>
          </a:p>
        </p:txBody>
      </p:sp>
      <p:sp>
        <p:nvSpPr>
          <p:cNvPr id="2" name="Textfeld 1">
            <a:extLst>
              <a:ext uri="{FF2B5EF4-FFF2-40B4-BE49-F238E27FC236}">
                <a16:creationId xmlns:a16="http://schemas.microsoft.com/office/drawing/2014/main" id="{14B624F4-9C76-E605-9EE3-75EA369DAB67}"/>
              </a:ext>
            </a:extLst>
          </p:cNvPr>
          <p:cNvSpPr txBox="1"/>
          <p:nvPr/>
        </p:nvSpPr>
        <p:spPr>
          <a:xfrm>
            <a:off x="284671" y="17253"/>
            <a:ext cx="595223" cy="1015663"/>
          </a:xfrm>
          <a:prstGeom prst="rect">
            <a:avLst/>
          </a:prstGeom>
          <a:noFill/>
        </p:spPr>
        <p:txBody>
          <a:bodyPr wrap="square" rtlCol="0">
            <a:spAutoFit/>
          </a:bodyPr>
          <a:lstStyle/>
          <a:p>
            <a:r>
              <a:rPr lang="de-DE" sz="6000" dirty="0">
                <a:solidFill>
                  <a:srgbClr val="C9596C"/>
                </a:solidFill>
              </a:rPr>
              <a:t>3</a:t>
            </a:r>
          </a:p>
        </p:txBody>
      </p:sp>
      <p:pic>
        <p:nvPicPr>
          <p:cNvPr id="5" name="Grafik 4" descr="Ein Bild, das Darstellung enthält.&#10;&#10;Automatisch generierte Beschreibung mit geringer Zuverlässigkeit">
            <a:extLst>
              <a:ext uri="{FF2B5EF4-FFF2-40B4-BE49-F238E27FC236}">
                <a16:creationId xmlns:a16="http://schemas.microsoft.com/office/drawing/2014/main" id="{EF9F83D2-B1CD-F20E-993F-D4EA26804EDA}"/>
              </a:ext>
            </a:extLst>
          </p:cNvPr>
          <p:cNvPicPr/>
          <p:nvPr/>
        </p:nvPicPr>
        <p:blipFill>
          <a:blip r:embed="rId3">
            <a:extLst>
              <a:ext uri="{28A0092B-C50C-407E-A947-70E740481C1C}">
                <a14:useLocalDpi xmlns:a14="http://schemas.microsoft.com/office/drawing/2010/main" val="0"/>
              </a:ext>
            </a:extLst>
          </a:blip>
          <a:stretch/>
        </p:blipFill>
        <p:spPr>
          <a:xfrm>
            <a:off x="4962526" y="1286593"/>
            <a:ext cx="2266950" cy="4572000"/>
          </a:xfrm>
          <a:prstGeom prst="rect">
            <a:avLst/>
          </a:prstGeom>
          <a:ln>
            <a:noFill/>
          </a:ln>
        </p:spPr>
      </p:pic>
      <p:sp>
        <p:nvSpPr>
          <p:cNvPr id="19" name="Textfeld 18">
            <a:extLst>
              <a:ext uri="{FF2B5EF4-FFF2-40B4-BE49-F238E27FC236}">
                <a16:creationId xmlns:a16="http://schemas.microsoft.com/office/drawing/2014/main" id="{690E8662-6E88-2B6F-25DD-CCD153C70FB7}"/>
              </a:ext>
            </a:extLst>
          </p:cNvPr>
          <p:cNvSpPr txBox="1"/>
          <p:nvPr/>
        </p:nvSpPr>
        <p:spPr>
          <a:xfrm>
            <a:off x="1930501" y="1215663"/>
            <a:ext cx="2501207" cy="1600438"/>
          </a:xfrm>
          <a:prstGeom prst="rect">
            <a:avLst/>
          </a:prstGeom>
          <a:noFill/>
          <a:ln w="19050">
            <a:solidFill>
              <a:srgbClr val="C9596C"/>
            </a:solidFill>
          </a:ln>
        </p:spPr>
        <p:txBody>
          <a:bodyPr wrap="square" rtlCol="0">
            <a:spAutoFit/>
          </a:bodyPr>
          <a:lstStyle/>
          <a:p>
            <a:r>
              <a:rPr lang="de-DE" sz="1400" b="1" dirty="0">
                <a:solidFill>
                  <a:srgbClr val="3C3C3B"/>
                </a:solidFill>
              </a:rPr>
              <a:t>GEHIRN</a:t>
            </a:r>
            <a:r>
              <a:rPr lang="de-DE" sz="1400" dirty="0">
                <a:solidFill>
                  <a:srgbClr val="3C3C3B"/>
                </a:solidFill>
              </a:rPr>
              <a:t>    </a:t>
            </a:r>
          </a:p>
          <a:p>
            <a:pPr marL="171450" indent="-171450">
              <a:buFont typeface="Arial" panose="020B0604020202020204" pitchFamily="34" charset="0"/>
              <a:buChar char="•"/>
            </a:pPr>
            <a:r>
              <a:rPr lang="de-DE" sz="1400" dirty="0">
                <a:solidFill>
                  <a:srgbClr val="3C3C3B"/>
                </a:solidFill>
              </a:rPr>
              <a:t>erhöhtes Risiko für </a:t>
            </a:r>
          </a:p>
          <a:p>
            <a:pPr marL="171450" indent="-171450">
              <a:buFont typeface="Arial" panose="020B0604020202020204" pitchFamily="34" charset="0"/>
              <a:buChar char="•"/>
            </a:pPr>
            <a:r>
              <a:rPr lang="de-DE" sz="1400" dirty="0">
                <a:solidFill>
                  <a:srgbClr val="3C3C3B"/>
                </a:solidFill>
              </a:rPr>
              <a:t>Schlaganfälle,</a:t>
            </a:r>
          </a:p>
          <a:p>
            <a:pPr marL="171450" indent="-171450">
              <a:buFont typeface="Arial" panose="020B0604020202020204" pitchFamily="34" charset="0"/>
              <a:buChar char="•"/>
            </a:pPr>
            <a:r>
              <a:rPr lang="de-DE" sz="1400" dirty="0">
                <a:solidFill>
                  <a:srgbClr val="3C3C3B"/>
                </a:solidFill>
              </a:rPr>
              <a:t>verschlechterte mentale Gesundheit,</a:t>
            </a:r>
          </a:p>
          <a:p>
            <a:pPr marL="171450" indent="-171450">
              <a:buFont typeface="Arial" panose="020B0604020202020204" pitchFamily="34" charset="0"/>
              <a:buChar char="•"/>
            </a:pPr>
            <a:r>
              <a:rPr lang="de-DE" sz="1400" dirty="0">
                <a:solidFill>
                  <a:srgbClr val="3C3C3B"/>
                </a:solidFill>
              </a:rPr>
              <a:t>Aggressivität</a:t>
            </a:r>
          </a:p>
          <a:p>
            <a:pPr marL="171450" indent="-171450">
              <a:buFont typeface="Arial" panose="020B0604020202020204" pitchFamily="34" charset="0"/>
              <a:buChar char="•"/>
            </a:pPr>
            <a:r>
              <a:rPr lang="de-DE" sz="1400" dirty="0">
                <a:solidFill>
                  <a:srgbClr val="3C3C3B"/>
                </a:solidFill>
              </a:rPr>
              <a:t>und Gewaltbereitschaft</a:t>
            </a:r>
          </a:p>
        </p:txBody>
      </p:sp>
      <p:sp>
        <p:nvSpPr>
          <p:cNvPr id="22" name="Textfeld 21">
            <a:extLst>
              <a:ext uri="{FF2B5EF4-FFF2-40B4-BE49-F238E27FC236}">
                <a16:creationId xmlns:a16="http://schemas.microsoft.com/office/drawing/2014/main" id="{BABD3FFD-7977-F4D1-0D4A-65FBAD0AF71D}"/>
              </a:ext>
            </a:extLst>
          </p:cNvPr>
          <p:cNvSpPr txBox="1"/>
          <p:nvPr/>
        </p:nvSpPr>
        <p:spPr>
          <a:xfrm>
            <a:off x="7881572" y="1215663"/>
            <a:ext cx="2501207" cy="1600438"/>
          </a:xfrm>
          <a:prstGeom prst="rect">
            <a:avLst/>
          </a:prstGeom>
          <a:noFill/>
          <a:ln w="19050">
            <a:solidFill>
              <a:srgbClr val="C9596C"/>
            </a:solidFill>
          </a:ln>
        </p:spPr>
        <p:txBody>
          <a:bodyPr wrap="square" rtlCol="0">
            <a:spAutoFit/>
          </a:bodyPr>
          <a:lstStyle/>
          <a:p>
            <a:r>
              <a:rPr lang="de-DE" sz="1400" b="1" dirty="0"/>
              <a:t>HERZ</a:t>
            </a:r>
          </a:p>
          <a:p>
            <a:pPr marL="171450" indent="-171450">
              <a:buFont typeface="Arial" panose="020B0604020202020204" pitchFamily="34" charset="0"/>
              <a:buChar char="•"/>
            </a:pPr>
            <a:r>
              <a:rPr lang="de-DE" sz="1400" dirty="0"/>
              <a:t>erhöhte Belastung für</a:t>
            </a:r>
          </a:p>
          <a:p>
            <a:pPr marL="171450" indent="-171450">
              <a:buFont typeface="Arial" panose="020B0604020202020204" pitchFamily="34" charset="0"/>
              <a:buChar char="•"/>
            </a:pPr>
            <a:r>
              <a:rPr lang="de-DE" sz="1400" dirty="0"/>
              <a:t>Herz-Kreislauf-System,</a:t>
            </a:r>
          </a:p>
          <a:p>
            <a:pPr marL="171450" indent="-171450">
              <a:buFont typeface="Arial" panose="020B0604020202020204" pitchFamily="34" charset="0"/>
              <a:buChar char="•"/>
            </a:pPr>
            <a:r>
              <a:rPr lang="de-DE" sz="1400" dirty="0"/>
              <a:t>verschlimmert Herz-Kreislauf-Erkrankungen,</a:t>
            </a:r>
          </a:p>
          <a:p>
            <a:pPr marL="171450" indent="-171450">
              <a:buFont typeface="Arial" panose="020B0604020202020204" pitchFamily="34" charset="0"/>
              <a:buChar char="•"/>
            </a:pPr>
            <a:r>
              <a:rPr lang="de-DE" sz="1400" dirty="0"/>
              <a:t>erhöhtes Risiko für Herzinfarkte</a:t>
            </a:r>
          </a:p>
        </p:txBody>
      </p:sp>
      <p:sp>
        <p:nvSpPr>
          <p:cNvPr id="23" name="Textfeld 22">
            <a:extLst>
              <a:ext uri="{FF2B5EF4-FFF2-40B4-BE49-F238E27FC236}">
                <a16:creationId xmlns:a16="http://schemas.microsoft.com/office/drawing/2014/main" id="{FDADF1F6-5BB1-2982-0805-A270C89A9AA7}"/>
              </a:ext>
            </a:extLst>
          </p:cNvPr>
          <p:cNvSpPr txBox="1"/>
          <p:nvPr/>
        </p:nvSpPr>
        <p:spPr>
          <a:xfrm>
            <a:off x="7881572" y="2957214"/>
            <a:ext cx="2501207" cy="1169551"/>
          </a:xfrm>
          <a:prstGeom prst="rect">
            <a:avLst/>
          </a:prstGeom>
          <a:noFill/>
          <a:ln w="19050">
            <a:solidFill>
              <a:srgbClr val="C9596C"/>
            </a:solidFill>
          </a:ln>
        </p:spPr>
        <p:txBody>
          <a:bodyPr wrap="square" rtlCol="0">
            <a:spAutoFit/>
          </a:bodyPr>
          <a:lstStyle/>
          <a:p>
            <a:r>
              <a:rPr lang="de-DE" sz="1400" b="1" dirty="0"/>
              <a:t>LUNGE</a:t>
            </a:r>
          </a:p>
          <a:p>
            <a:pPr marL="171450" indent="-171450">
              <a:buFont typeface="Arial" panose="020B0604020202020204" pitchFamily="34" charset="0"/>
              <a:buChar char="•"/>
            </a:pPr>
            <a:r>
              <a:rPr lang="de-DE" sz="1400" dirty="0"/>
              <a:t>erhöhte Belastung für </a:t>
            </a:r>
          </a:p>
          <a:p>
            <a:pPr marL="171450" indent="-171450">
              <a:buFont typeface="Arial" panose="020B0604020202020204" pitchFamily="34" charset="0"/>
              <a:buChar char="•"/>
            </a:pPr>
            <a:r>
              <a:rPr lang="de-DE" sz="1400" dirty="0"/>
              <a:t>Menschen mit Atemwegserkrankungen</a:t>
            </a:r>
          </a:p>
          <a:p>
            <a:pPr marL="171450" indent="-171450">
              <a:buFont typeface="Arial" panose="020B0604020202020204" pitchFamily="34" charset="0"/>
              <a:buChar char="•"/>
            </a:pPr>
            <a:r>
              <a:rPr lang="de-DE" sz="1400" dirty="0"/>
              <a:t>wie Asthma und COPD</a:t>
            </a:r>
          </a:p>
        </p:txBody>
      </p:sp>
      <p:sp>
        <p:nvSpPr>
          <p:cNvPr id="24" name="Textfeld 23">
            <a:extLst>
              <a:ext uri="{FF2B5EF4-FFF2-40B4-BE49-F238E27FC236}">
                <a16:creationId xmlns:a16="http://schemas.microsoft.com/office/drawing/2014/main" id="{AC44593B-7546-1D44-C962-6C4ED3430AE9}"/>
              </a:ext>
            </a:extLst>
          </p:cNvPr>
          <p:cNvSpPr txBox="1"/>
          <p:nvPr/>
        </p:nvSpPr>
        <p:spPr>
          <a:xfrm>
            <a:off x="7881572" y="4334946"/>
            <a:ext cx="2501207" cy="1384995"/>
          </a:xfrm>
          <a:prstGeom prst="rect">
            <a:avLst/>
          </a:prstGeom>
          <a:noFill/>
          <a:ln w="38100">
            <a:solidFill>
              <a:srgbClr val="3E7187"/>
            </a:solidFill>
          </a:ln>
        </p:spPr>
        <p:txBody>
          <a:bodyPr wrap="square" rtlCol="0">
            <a:spAutoFit/>
          </a:bodyPr>
          <a:lstStyle/>
          <a:p>
            <a:r>
              <a:rPr lang="de-DE" sz="1400" b="1" dirty="0"/>
              <a:t>HITZEKRANKHEITEN</a:t>
            </a:r>
            <a:r>
              <a:rPr lang="de-DE" sz="1400" dirty="0"/>
              <a:t>:</a:t>
            </a:r>
          </a:p>
          <a:p>
            <a:pPr marL="171450" indent="-171450">
              <a:buFont typeface="Arial" panose="020B0604020202020204" pitchFamily="34" charset="0"/>
              <a:buChar char="•"/>
            </a:pPr>
            <a:r>
              <a:rPr lang="de-DE" sz="1400" dirty="0"/>
              <a:t>Hitzeausschlag</a:t>
            </a:r>
          </a:p>
          <a:p>
            <a:pPr marL="171450" indent="-171450">
              <a:buFont typeface="Arial" panose="020B0604020202020204" pitchFamily="34" charset="0"/>
              <a:buChar char="•"/>
            </a:pPr>
            <a:r>
              <a:rPr lang="de-DE" sz="1400" dirty="0"/>
              <a:t>Hitzekrämpfe</a:t>
            </a:r>
          </a:p>
          <a:p>
            <a:pPr marL="171450" indent="-171450">
              <a:buFont typeface="Arial" panose="020B0604020202020204" pitchFamily="34" charset="0"/>
              <a:buChar char="•"/>
            </a:pPr>
            <a:r>
              <a:rPr lang="de-DE" sz="1400" dirty="0"/>
              <a:t>Sonnenstich</a:t>
            </a:r>
          </a:p>
          <a:p>
            <a:pPr marL="171450" indent="-171450">
              <a:buFont typeface="Arial" panose="020B0604020202020204" pitchFamily="34" charset="0"/>
              <a:buChar char="•"/>
            </a:pPr>
            <a:r>
              <a:rPr lang="de-DE" sz="1400" dirty="0"/>
              <a:t>Hitzeerschöpfung</a:t>
            </a:r>
          </a:p>
          <a:p>
            <a:pPr marL="171450" indent="-171450">
              <a:buFont typeface="Arial" panose="020B0604020202020204" pitchFamily="34" charset="0"/>
              <a:buChar char="•"/>
            </a:pPr>
            <a:r>
              <a:rPr lang="de-DE" sz="1400" dirty="0"/>
              <a:t>Hitzschlag</a:t>
            </a:r>
          </a:p>
        </p:txBody>
      </p:sp>
      <p:sp>
        <p:nvSpPr>
          <p:cNvPr id="25" name="Textfeld 24">
            <a:extLst>
              <a:ext uri="{FF2B5EF4-FFF2-40B4-BE49-F238E27FC236}">
                <a16:creationId xmlns:a16="http://schemas.microsoft.com/office/drawing/2014/main" id="{BD8E1483-D3EB-C769-670B-8A6D8C7D2533}"/>
              </a:ext>
            </a:extLst>
          </p:cNvPr>
          <p:cNvSpPr txBox="1"/>
          <p:nvPr/>
        </p:nvSpPr>
        <p:spPr>
          <a:xfrm>
            <a:off x="1930501" y="4233186"/>
            <a:ext cx="2501207" cy="1600438"/>
          </a:xfrm>
          <a:prstGeom prst="rect">
            <a:avLst/>
          </a:prstGeom>
          <a:noFill/>
          <a:ln w="19050">
            <a:solidFill>
              <a:srgbClr val="C9596C"/>
            </a:solidFill>
          </a:ln>
        </p:spPr>
        <p:txBody>
          <a:bodyPr wrap="square" rtlCol="0">
            <a:spAutoFit/>
          </a:bodyPr>
          <a:lstStyle/>
          <a:p>
            <a:r>
              <a:rPr lang="de-DE" sz="1400" b="1" dirty="0"/>
              <a:t>SCHWANGERSCHAFT</a:t>
            </a:r>
          </a:p>
          <a:p>
            <a:pPr marL="171450" indent="-171450">
              <a:buFont typeface="Arial" panose="020B0604020202020204" pitchFamily="34" charset="0"/>
              <a:buChar char="•"/>
            </a:pPr>
            <a:r>
              <a:rPr lang="de-DE" sz="1400" dirty="0"/>
              <a:t>erhöhtes Risiko für</a:t>
            </a:r>
          </a:p>
          <a:p>
            <a:pPr marL="171450" indent="-171450">
              <a:buFont typeface="Arial" panose="020B0604020202020204" pitchFamily="34" charset="0"/>
              <a:buChar char="•"/>
            </a:pPr>
            <a:r>
              <a:rPr lang="de-DE" sz="1400" dirty="0"/>
              <a:t>Frühgeburten,</a:t>
            </a:r>
          </a:p>
          <a:p>
            <a:pPr marL="171450" indent="-171450">
              <a:buFont typeface="Arial" panose="020B0604020202020204" pitchFamily="34" charset="0"/>
              <a:buChar char="•"/>
            </a:pPr>
            <a:r>
              <a:rPr lang="de-DE" sz="1400" dirty="0"/>
              <a:t>ungünstige Geburtsereignisse wie</a:t>
            </a:r>
          </a:p>
          <a:p>
            <a:pPr marL="171450" indent="-171450">
              <a:buFont typeface="Arial" panose="020B0604020202020204" pitchFamily="34" charset="0"/>
              <a:buChar char="•"/>
            </a:pPr>
            <a:r>
              <a:rPr lang="de-DE" sz="1400" dirty="0"/>
              <a:t>geringeres Geburtsgewicht </a:t>
            </a:r>
          </a:p>
          <a:p>
            <a:pPr marL="171450" indent="-171450">
              <a:buFont typeface="Arial" panose="020B0604020202020204" pitchFamily="34" charset="0"/>
              <a:buChar char="•"/>
            </a:pPr>
            <a:r>
              <a:rPr lang="de-DE" sz="1400" dirty="0"/>
              <a:t>oder Kindestod</a:t>
            </a:r>
          </a:p>
        </p:txBody>
      </p:sp>
      <p:sp>
        <p:nvSpPr>
          <p:cNvPr id="26" name="Textfeld 25">
            <a:extLst>
              <a:ext uri="{FF2B5EF4-FFF2-40B4-BE49-F238E27FC236}">
                <a16:creationId xmlns:a16="http://schemas.microsoft.com/office/drawing/2014/main" id="{5D59A5A2-D519-E18A-672D-B1E52FEA83B3}"/>
              </a:ext>
            </a:extLst>
          </p:cNvPr>
          <p:cNvSpPr txBox="1"/>
          <p:nvPr/>
        </p:nvSpPr>
        <p:spPr>
          <a:xfrm>
            <a:off x="1930501" y="2957215"/>
            <a:ext cx="2501207" cy="1169551"/>
          </a:xfrm>
          <a:prstGeom prst="rect">
            <a:avLst/>
          </a:prstGeom>
          <a:noFill/>
          <a:ln w="19050">
            <a:solidFill>
              <a:srgbClr val="C9596C"/>
            </a:solidFill>
          </a:ln>
        </p:spPr>
        <p:txBody>
          <a:bodyPr wrap="square" rtlCol="0">
            <a:spAutoFit/>
          </a:bodyPr>
          <a:lstStyle/>
          <a:p>
            <a:r>
              <a:rPr lang="de-DE" sz="1400" b="1" dirty="0"/>
              <a:t>NIEREN</a:t>
            </a:r>
          </a:p>
          <a:p>
            <a:pPr marL="171450" indent="-171450">
              <a:buFont typeface="Arial" panose="020B0604020202020204" pitchFamily="34" charset="0"/>
              <a:buChar char="•"/>
            </a:pPr>
            <a:r>
              <a:rPr lang="de-DE" sz="1400" dirty="0"/>
              <a:t>Erhöhtes Risiko für Nierenfunktionsstörungen, Nierenversagen oder –schwäche</a:t>
            </a:r>
          </a:p>
        </p:txBody>
      </p:sp>
      <p:sp>
        <p:nvSpPr>
          <p:cNvPr id="27" name="Textfeld 26">
            <a:extLst>
              <a:ext uri="{FF2B5EF4-FFF2-40B4-BE49-F238E27FC236}">
                <a16:creationId xmlns:a16="http://schemas.microsoft.com/office/drawing/2014/main" id="{E906E1D2-87B5-9688-C8A2-0558920A6FFF}"/>
              </a:ext>
            </a:extLst>
          </p:cNvPr>
          <p:cNvSpPr txBox="1"/>
          <p:nvPr/>
        </p:nvSpPr>
        <p:spPr>
          <a:xfrm>
            <a:off x="1187116" y="5933069"/>
            <a:ext cx="9817768" cy="830997"/>
          </a:xfrm>
          <a:prstGeom prst="rect">
            <a:avLst/>
          </a:prstGeom>
          <a:solidFill>
            <a:srgbClr val="FFFFFF"/>
          </a:solidFill>
          <a:ln w="38100">
            <a:solidFill>
              <a:srgbClr val="C9596C"/>
            </a:solidFill>
          </a:ln>
        </p:spPr>
        <p:txBody>
          <a:bodyPr wrap="square" rtlCol="0">
            <a:spAutoFit/>
          </a:bodyPr>
          <a:lstStyle/>
          <a:p>
            <a:pPr algn="ctr"/>
            <a:r>
              <a:rPr lang="de-DE" sz="1600" dirty="0"/>
              <a:t>Achtung, Austrocknungsgefahr!</a:t>
            </a:r>
          </a:p>
          <a:p>
            <a:pPr algn="ctr"/>
            <a:r>
              <a:rPr lang="de-DE" sz="1400" dirty="0"/>
              <a:t>Durch vermehrtes Schwitzen und die stärkere Durchblutung der Haut, benötigt der Körper mehr Flüssigkeit.</a:t>
            </a:r>
            <a:r>
              <a:rPr lang="de-DE" sz="1600" dirty="0"/>
              <a:t> </a:t>
            </a:r>
          </a:p>
          <a:p>
            <a:pPr algn="ctr"/>
            <a:r>
              <a:rPr lang="de-DE" sz="1600" dirty="0"/>
              <a:t>Deshalb gilt: Ausreichend trinken!</a:t>
            </a:r>
          </a:p>
        </p:txBody>
      </p:sp>
      <p:cxnSp>
        <p:nvCxnSpPr>
          <p:cNvPr id="7" name="Gerade Verbindung mit Pfeil 6">
            <a:extLst>
              <a:ext uri="{FF2B5EF4-FFF2-40B4-BE49-F238E27FC236}">
                <a16:creationId xmlns:a16="http://schemas.microsoft.com/office/drawing/2014/main" id="{213952F3-A1E0-F660-17E8-C4150EB0FDBC}"/>
              </a:ext>
            </a:extLst>
          </p:cNvPr>
          <p:cNvCxnSpPr>
            <a:cxnSpLocks/>
            <a:stCxn id="22" idx="1"/>
          </p:cNvCxnSpPr>
          <p:nvPr/>
        </p:nvCxnSpPr>
        <p:spPr>
          <a:xfrm flipH="1">
            <a:off x="6228272" y="2015882"/>
            <a:ext cx="1653300" cy="1035780"/>
          </a:xfrm>
          <a:prstGeom prst="straightConnector1">
            <a:avLst/>
          </a:prstGeom>
          <a:ln>
            <a:solidFill>
              <a:srgbClr val="C9596C"/>
            </a:solidFill>
            <a:tailEnd type="triangle"/>
          </a:ln>
        </p:spPr>
        <p:style>
          <a:lnRef idx="3">
            <a:schemeClr val="accent1"/>
          </a:lnRef>
          <a:fillRef idx="0">
            <a:schemeClr val="accent1"/>
          </a:fillRef>
          <a:effectRef idx="2">
            <a:schemeClr val="accent1"/>
          </a:effectRef>
          <a:fontRef idx="minor">
            <a:schemeClr val="tx1"/>
          </a:fontRef>
        </p:style>
      </p:cxnSp>
      <p:cxnSp>
        <p:nvCxnSpPr>
          <p:cNvPr id="9" name="Gerade Verbindung mit Pfeil 8">
            <a:extLst>
              <a:ext uri="{FF2B5EF4-FFF2-40B4-BE49-F238E27FC236}">
                <a16:creationId xmlns:a16="http://schemas.microsoft.com/office/drawing/2014/main" id="{4F28B0B3-45D3-EA2A-A813-0D28380C031D}"/>
              </a:ext>
            </a:extLst>
          </p:cNvPr>
          <p:cNvCxnSpPr>
            <a:cxnSpLocks/>
            <a:stCxn id="23" idx="1"/>
          </p:cNvCxnSpPr>
          <p:nvPr/>
        </p:nvCxnSpPr>
        <p:spPr>
          <a:xfrm flipH="1" flipV="1">
            <a:off x="6487064" y="3075387"/>
            <a:ext cx="1394508" cy="466603"/>
          </a:xfrm>
          <a:prstGeom prst="straightConnector1">
            <a:avLst/>
          </a:prstGeom>
          <a:ln>
            <a:solidFill>
              <a:srgbClr val="C9596C"/>
            </a:solidFill>
            <a:tailEnd type="triangle"/>
          </a:ln>
        </p:spPr>
        <p:style>
          <a:lnRef idx="3">
            <a:schemeClr val="accent1"/>
          </a:lnRef>
          <a:fillRef idx="0">
            <a:schemeClr val="accent1"/>
          </a:fillRef>
          <a:effectRef idx="2">
            <a:schemeClr val="accent1"/>
          </a:effectRef>
          <a:fontRef idx="minor">
            <a:schemeClr val="tx1"/>
          </a:fontRef>
        </p:style>
      </p:cxnSp>
      <p:cxnSp>
        <p:nvCxnSpPr>
          <p:cNvPr id="12" name="Gerade Verbindung mit Pfeil 11">
            <a:extLst>
              <a:ext uri="{FF2B5EF4-FFF2-40B4-BE49-F238E27FC236}">
                <a16:creationId xmlns:a16="http://schemas.microsoft.com/office/drawing/2014/main" id="{D23D1942-38FB-9045-AEE2-1B009019B212}"/>
              </a:ext>
            </a:extLst>
          </p:cNvPr>
          <p:cNvCxnSpPr>
            <a:cxnSpLocks/>
            <a:stCxn id="19" idx="3"/>
          </p:cNvCxnSpPr>
          <p:nvPr/>
        </p:nvCxnSpPr>
        <p:spPr>
          <a:xfrm flipV="1">
            <a:off x="4431708" y="1597273"/>
            <a:ext cx="1532021" cy="418609"/>
          </a:xfrm>
          <a:prstGeom prst="straightConnector1">
            <a:avLst/>
          </a:prstGeom>
          <a:ln>
            <a:solidFill>
              <a:srgbClr val="C9596C"/>
            </a:solidFill>
            <a:tailEnd type="triangle"/>
          </a:ln>
        </p:spPr>
        <p:style>
          <a:lnRef idx="3">
            <a:schemeClr val="accent1"/>
          </a:lnRef>
          <a:fillRef idx="0">
            <a:schemeClr val="accent1"/>
          </a:fillRef>
          <a:effectRef idx="2">
            <a:schemeClr val="accent1"/>
          </a:effectRef>
          <a:fontRef idx="minor">
            <a:schemeClr val="tx1"/>
          </a:fontRef>
        </p:style>
      </p:cxnSp>
      <p:cxnSp>
        <p:nvCxnSpPr>
          <p:cNvPr id="14" name="Gerade Verbindung mit Pfeil 13">
            <a:extLst>
              <a:ext uri="{FF2B5EF4-FFF2-40B4-BE49-F238E27FC236}">
                <a16:creationId xmlns:a16="http://schemas.microsoft.com/office/drawing/2014/main" id="{31C6BCB7-BB2D-27FD-1BA4-9360447A9CB6}"/>
              </a:ext>
            </a:extLst>
          </p:cNvPr>
          <p:cNvCxnSpPr>
            <a:cxnSpLocks/>
          </p:cNvCxnSpPr>
          <p:nvPr/>
        </p:nvCxnSpPr>
        <p:spPr>
          <a:xfrm>
            <a:off x="4431707" y="3502836"/>
            <a:ext cx="1433252" cy="281610"/>
          </a:xfrm>
          <a:prstGeom prst="straightConnector1">
            <a:avLst/>
          </a:prstGeom>
          <a:ln>
            <a:solidFill>
              <a:srgbClr val="C9596C"/>
            </a:solidFill>
            <a:tailEnd type="triangle"/>
          </a:ln>
        </p:spPr>
        <p:style>
          <a:lnRef idx="3">
            <a:schemeClr val="accent1"/>
          </a:lnRef>
          <a:fillRef idx="0">
            <a:schemeClr val="accent1"/>
          </a:fillRef>
          <a:effectRef idx="2">
            <a:schemeClr val="accent1"/>
          </a:effectRef>
          <a:fontRef idx="minor">
            <a:schemeClr val="tx1"/>
          </a:fontRef>
        </p:style>
      </p:cxnSp>
      <p:cxnSp>
        <p:nvCxnSpPr>
          <p:cNvPr id="16" name="Gerade Verbindung mit Pfeil 15">
            <a:extLst>
              <a:ext uri="{FF2B5EF4-FFF2-40B4-BE49-F238E27FC236}">
                <a16:creationId xmlns:a16="http://schemas.microsoft.com/office/drawing/2014/main" id="{70135A71-509A-0B10-7929-62AD2A075144}"/>
              </a:ext>
            </a:extLst>
          </p:cNvPr>
          <p:cNvCxnSpPr>
            <a:cxnSpLocks/>
            <a:stCxn id="25" idx="3"/>
          </p:cNvCxnSpPr>
          <p:nvPr/>
        </p:nvCxnSpPr>
        <p:spPr>
          <a:xfrm flipV="1">
            <a:off x="4431708" y="4334105"/>
            <a:ext cx="1664292" cy="699300"/>
          </a:xfrm>
          <a:prstGeom prst="straightConnector1">
            <a:avLst/>
          </a:prstGeom>
          <a:ln>
            <a:solidFill>
              <a:srgbClr val="C9596C"/>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409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B5EFA13-0662-D828-3731-1F623A35DDB1}"/>
              </a:ext>
            </a:extLst>
          </p:cNvPr>
          <p:cNvSpPr txBox="1"/>
          <p:nvPr/>
        </p:nvSpPr>
        <p:spPr>
          <a:xfrm>
            <a:off x="1915425" y="255389"/>
            <a:ext cx="8758325" cy="707886"/>
          </a:xfrm>
          <a:prstGeom prst="rect">
            <a:avLst/>
          </a:prstGeom>
          <a:noFill/>
        </p:spPr>
        <p:txBody>
          <a:bodyPr wrap="square" rtlCol="0">
            <a:spAutoFit/>
          </a:bodyPr>
          <a:lstStyle/>
          <a:p>
            <a:r>
              <a:rPr lang="de-DE" sz="2200" b="1" dirty="0"/>
              <a:t>Krank durch Hitze?</a:t>
            </a:r>
          </a:p>
          <a:p>
            <a:r>
              <a:rPr lang="de-DE" dirty="0"/>
              <a:t>So können Symptome aussehen:</a:t>
            </a:r>
          </a:p>
        </p:txBody>
      </p:sp>
      <p:sp>
        <p:nvSpPr>
          <p:cNvPr id="2" name="Textfeld 1">
            <a:extLst>
              <a:ext uri="{FF2B5EF4-FFF2-40B4-BE49-F238E27FC236}">
                <a16:creationId xmlns:a16="http://schemas.microsoft.com/office/drawing/2014/main" id="{14B624F4-9C76-E605-9EE3-75EA369DAB67}"/>
              </a:ext>
            </a:extLst>
          </p:cNvPr>
          <p:cNvSpPr txBox="1"/>
          <p:nvPr/>
        </p:nvSpPr>
        <p:spPr>
          <a:xfrm>
            <a:off x="284671" y="17253"/>
            <a:ext cx="595223" cy="1015663"/>
          </a:xfrm>
          <a:prstGeom prst="rect">
            <a:avLst/>
          </a:prstGeom>
          <a:noFill/>
        </p:spPr>
        <p:txBody>
          <a:bodyPr wrap="square" rtlCol="0">
            <a:spAutoFit/>
          </a:bodyPr>
          <a:lstStyle/>
          <a:p>
            <a:r>
              <a:rPr lang="de-DE" sz="6000" dirty="0">
                <a:solidFill>
                  <a:srgbClr val="3E7187"/>
                </a:solidFill>
              </a:rPr>
              <a:t>4</a:t>
            </a:r>
          </a:p>
        </p:txBody>
      </p:sp>
      <p:pic>
        <p:nvPicPr>
          <p:cNvPr id="8" name="Grafik 7" descr="Ein Bild, das Logo, Screenshot, Grafiken, Symbol enthält.&#10;&#10;Automatisch generierte Beschreibung">
            <a:extLst>
              <a:ext uri="{FF2B5EF4-FFF2-40B4-BE49-F238E27FC236}">
                <a16:creationId xmlns:a16="http://schemas.microsoft.com/office/drawing/2014/main" id="{E6AA4072-0E4D-45DD-5F3A-FCA3B2E144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089" y="1498578"/>
            <a:ext cx="2048516" cy="2048270"/>
          </a:xfrm>
          <a:prstGeom prst="rect">
            <a:avLst/>
          </a:prstGeom>
        </p:spPr>
      </p:pic>
      <p:pic>
        <p:nvPicPr>
          <p:cNvPr id="21" name="Grafik 20" descr="Ein Bild, das Grafiken, Symbol, Logo, Clipart enthält.&#10;&#10;Automatisch generierte Beschreibung">
            <a:extLst>
              <a:ext uri="{FF2B5EF4-FFF2-40B4-BE49-F238E27FC236}">
                <a16:creationId xmlns:a16="http://schemas.microsoft.com/office/drawing/2014/main" id="{ADFC2AD5-3324-EC9B-6470-D2201EE728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82" y="1533752"/>
            <a:ext cx="2048024" cy="2048270"/>
          </a:xfrm>
          <a:prstGeom prst="rect">
            <a:avLst/>
          </a:prstGeom>
        </p:spPr>
      </p:pic>
      <p:pic>
        <p:nvPicPr>
          <p:cNvPr id="35" name="Grafik 34" descr="Ein Bild, das Grafiken, Grafikdesign, Symbol, Schrift enthält.&#10;&#10;Automatisch generierte Beschreibung">
            <a:extLst>
              <a:ext uri="{FF2B5EF4-FFF2-40B4-BE49-F238E27FC236}">
                <a16:creationId xmlns:a16="http://schemas.microsoft.com/office/drawing/2014/main" id="{F61AF43A-DD9F-679E-1976-15C3D071B7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5974" y="1501678"/>
            <a:ext cx="2044100" cy="2048270"/>
          </a:xfrm>
          <a:prstGeom prst="rect">
            <a:avLst/>
          </a:prstGeom>
        </p:spPr>
      </p:pic>
      <p:sp>
        <p:nvSpPr>
          <p:cNvPr id="38" name="Textfeld 37">
            <a:extLst>
              <a:ext uri="{FF2B5EF4-FFF2-40B4-BE49-F238E27FC236}">
                <a16:creationId xmlns:a16="http://schemas.microsoft.com/office/drawing/2014/main" id="{BCD87B48-E8A5-5CCE-1DE1-3BF9892E6677}"/>
              </a:ext>
            </a:extLst>
          </p:cNvPr>
          <p:cNvSpPr txBox="1"/>
          <p:nvPr/>
        </p:nvSpPr>
        <p:spPr>
          <a:xfrm>
            <a:off x="284672" y="3472104"/>
            <a:ext cx="2633246" cy="1754326"/>
          </a:xfrm>
          <a:prstGeom prst="rect">
            <a:avLst/>
          </a:prstGeom>
          <a:noFill/>
        </p:spPr>
        <p:txBody>
          <a:bodyPr wrap="square" rtlCol="0">
            <a:spAutoFit/>
          </a:bodyPr>
          <a:lstStyle/>
          <a:p>
            <a:r>
              <a:rPr lang="de-DE" b="1" dirty="0"/>
              <a:t>Kreislaufbeschwerden</a:t>
            </a:r>
          </a:p>
          <a:p>
            <a:r>
              <a:rPr lang="de-DE" b="1" dirty="0"/>
              <a:t>Schwindel</a:t>
            </a:r>
          </a:p>
          <a:p>
            <a:pPr marL="285750" indent="-285750">
              <a:buFont typeface="Arial" panose="020B0604020202020204" pitchFamily="34" charset="0"/>
              <a:buChar char="•"/>
            </a:pPr>
            <a:r>
              <a:rPr lang="de-DE" dirty="0"/>
              <a:t>Puls erhöht</a:t>
            </a:r>
          </a:p>
          <a:p>
            <a:pPr marL="285750" indent="-285750">
              <a:buFont typeface="Arial" panose="020B0604020202020204" pitchFamily="34" charset="0"/>
              <a:buChar char="•"/>
            </a:pPr>
            <a:r>
              <a:rPr lang="de-DE" dirty="0"/>
              <a:t>Niedriger RR</a:t>
            </a:r>
          </a:p>
          <a:p>
            <a:pPr marL="285750" indent="-285750">
              <a:buFont typeface="Arial" panose="020B0604020202020204" pitchFamily="34" charset="0"/>
              <a:buChar char="•"/>
            </a:pPr>
            <a:r>
              <a:rPr lang="de-DE" dirty="0"/>
              <a:t>Geringer Pulsfühlungsdruck</a:t>
            </a:r>
          </a:p>
        </p:txBody>
      </p:sp>
      <p:sp>
        <p:nvSpPr>
          <p:cNvPr id="39" name="Textfeld 38">
            <a:extLst>
              <a:ext uri="{FF2B5EF4-FFF2-40B4-BE49-F238E27FC236}">
                <a16:creationId xmlns:a16="http://schemas.microsoft.com/office/drawing/2014/main" id="{279423DC-59F6-5D72-79FF-32DF4F21538F}"/>
              </a:ext>
            </a:extLst>
          </p:cNvPr>
          <p:cNvSpPr txBox="1"/>
          <p:nvPr/>
        </p:nvSpPr>
        <p:spPr>
          <a:xfrm>
            <a:off x="3318998" y="3556149"/>
            <a:ext cx="2481727" cy="1754326"/>
          </a:xfrm>
          <a:prstGeom prst="rect">
            <a:avLst/>
          </a:prstGeom>
          <a:noFill/>
        </p:spPr>
        <p:txBody>
          <a:bodyPr wrap="square" rtlCol="0">
            <a:spAutoFit/>
          </a:bodyPr>
          <a:lstStyle/>
          <a:p>
            <a:r>
              <a:rPr lang="de-DE" b="1" dirty="0"/>
              <a:t>Verminderte Urinausscheidung</a:t>
            </a:r>
          </a:p>
          <a:p>
            <a:pPr marL="285750" indent="-285750">
              <a:buFont typeface="Arial" panose="020B0604020202020204" pitchFamily="34" charset="0"/>
              <a:buChar char="•"/>
            </a:pPr>
            <a:r>
              <a:rPr lang="de-DE" dirty="0"/>
              <a:t>Zunehmende Harnkonzentration</a:t>
            </a:r>
          </a:p>
          <a:p>
            <a:pPr marL="285750" indent="-285750">
              <a:buFont typeface="Arial" panose="020B0604020202020204" pitchFamily="34" charset="0"/>
              <a:buChar char="•"/>
            </a:pPr>
            <a:r>
              <a:rPr lang="de-DE" dirty="0"/>
              <a:t>Ungewohnt dunkle Urinfarbe</a:t>
            </a:r>
          </a:p>
        </p:txBody>
      </p:sp>
      <p:sp>
        <p:nvSpPr>
          <p:cNvPr id="40" name="Textfeld 39">
            <a:extLst>
              <a:ext uri="{FF2B5EF4-FFF2-40B4-BE49-F238E27FC236}">
                <a16:creationId xmlns:a16="http://schemas.microsoft.com/office/drawing/2014/main" id="{5AB94525-35CD-5F52-3541-8D616DE11BF3}"/>
              </a:ext>
            </a:extLst>
          </p:cNvPr>
          <p:cNvSpPr txBox="1"/>
          <p:nvPr/>
        </p:nvSpPr>
        <p:spPr>
          <a:xfrm>
            <a:off x="6343686" y="3549948"/>
            <a:ext cx="2619322" cy="646331"/>
          </a:xfrm>
          <a:prstGeom prst="rect">
            <a:avLst/>
          </a:prstGeom>
          <a:noFill/>
        </p:spPr>
        <p:txBody>
          <a:bodyPr wrap="square" rtlCol="0">
            <a:spAutoFit/>
          </a:bodyPr>
          <a:lstStyle/>
          <a:p>
            <a:r>
              <a:rPr lang="de-DE" b="1" dirty="0"/>
              <a:t>Erschöpfungsgefühl</a:t>
            </a:r>
          </a:p>
          <a:p>
            <a:r>
              <a:rPr lang="de-DE" b="1" dirty="0"/>
              <a:t>Schwächegefühl</a:t>
            </a:r>
            <a:endParaRPr lang="de-DE" dirty="0"/>
          </a:p>
        </p:txBody>
      </p:sp>
      <p:pic>
        <p:nvPicPr>
          <p:cNvPr id="42" name="Grafik 41" descr="Ein Bild, das Clipart, Grafiken, Kreis, Screenshot enthält.&#10;&#10;Automatisch generierte Beschreibung">
            <a:extLst>
              <a:ext uri="{FF2B5EF4-FFF2-40B4-BE49-F238E27FC236}">
                <a16:creationId xmlns:a16="http://schemas.microsoft.com/office/drawing/2014/main" id="{13DFDD54-F2AB-8312-1BB6-52EC9356A7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1700" y="1537922"/>
            <a:ext cx="2044100" cy="2044100"/>
          </a:xfrm>
          <a:prstGeom prst="rect">
            <a:avLst/>
          </a:prstGeom>
        </p:spPr>
      </p:pic>
      <p:sp>
        <p:nvSpPr>
          <p:cNvPr id="43" name="Textfeld 42">
            <a:extLst>
              <a:ext uri="{FF2B5EF4-FFF2-40B4-BE49-F238E27FC236}">
                <a16:creationId xmlns:a16="http://schemas.microsoft.com/office/drawing/2014/main" id="{5E7DC0D6-DF56-BA7B-DDBB-724E254C3085}"/>
              </a:ext>
            </a:extLst>
          </p:cNvPr>
          <p:cNvSpPr txBox="1"/>
          <p:nvPr/>
        </p:nvSpPr>
        <p:spPr>
          <a:xfrm>
            <a:off x="9364090" y="3614095"/>
            <a:ext cx="2590940" cy="646331"/>
          </a:xfrm>
          <a:prstGeom prst="rect">
            <a:avLst/>
          </a:prstGeom>
          <a:noFill/>
        </p:spPr>
        <p:txBody>
          <a:bodyPr wrap="square" rtlCol="0">
            <a:spAutoFit/>
          </a:bodyPr>
          <a:lstStyle/>
          <a:p>
            <a:r>
              <a:rPr lang="de-DE" b="1" dirty="0"/>
              <a:t>Durstgefühl</a:t>
            </a:r>
            <a:endParaRPr lang="de-DE" dirty="0"/>
          </a:p>
          <a:p>
            <a:pPr marL="285750" indent="-285750">
              <a:buFont typeface="Arial" panose="020B0604020202020204" pitchFamily="34" charset="0"/>
              <a:buChar char="•"/>
            </a:pPr>
            <a:r>
              <a:rPr lang="de-DE" dirty="0"/>
              <a:t>Kann auch fehlen</a:t>
            </a:r>
          </a:p>
        </p:txBody>
      </p:sp>
      <p:sp>
        <p:nvSpPr>
          <p:cNvPr id="3" name="Rechteck 2">
            <a:extLst>
              <a:ext uri="{FF2B5EF4-FFF2-40B4-BE49-F238E27FC236}">
                <a16:creationId xmlns:a16="http://schemas.microsoft.com/office/drawing/2014/main" id="{7248A58A-A1AF-E684-E6F7-41B5BE397DE0}"/>
              </a:ext>
            </a:extLst>
          </p:cNvPr>
          <p:cNvSpPr/>
          <p:nvPr/>
        </p:nvSpPr>
        <p:spPr>
          <a:xfrm>
            <a:off x="9364089" y="1630659"/>
            <a:ext cx="2619322" cy="3838575"/>
          </a:xfrm>
          <a:prstGeom prst="rect">
            <a:avLst/>
          </a:prstGeom>
          <a:noFill/>
          <a:ln>
            <a:solidFill>
              <a:srgbClr val="3E71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EFD8A158-83B0-ED83-E11C-26A3A105E829}"/>
              </a:ext>
            </a:extLst>
          </p:cNvPr>
          <p:cNvSpPr/>
          <p:nvPr/>
        </p:nvSpPr>
        <p:spPr>
          <a:xfrm>
            <a:off x="6343686" y="1630659"/>
            <a:ext cx="2619322" cy="3838575"/>
          </a:xfrm>
          <a:prstGeom prst="rect">
            <a:avLst/>
          </a:prstGeom>
          <a:noFill/>
          <a:ln>
            <a:solidFill>
              <a:srgbClr val="3E71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37E7E3E2-681B-2034-77DA-F0444ADF1DC2}"/>
              </a:ext>
            </a:extLst>
          </p:cNvPr>
          <p:cNvSpPr/>
          <p:nvPr/>
        </p:nvSpPr>
        <p:spPr>
          <a:xfrm>
            <a:off x="301506" y="1630658"/>
            <a:ext cx="2619322" cy="3838575"/>
          </a:xfrm>
          <a:prstGeom prst="rect">
            <a:avLst/>
          </a:prstGeom>
          <a:noFill/>
          <a:ln>
            <a:solidFill>
              <a:srgbClr val="3E71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011367E-4A87-F79F-FD09-BBB1F97B86C9}"/>
              </a:ext>
            </a:extLst>
          </p:cNvPr>
          <p:cNvSpPr/>
          <p:nvPr/>
        </p:nvSpPr>
        <p:spPr>
          <a:xfrm>
            <a:off x="3323283" y="1630660"/>
            <a:ext cx="2619322" cy="3838575"/>
          </a:xfrm>
          <a:prstGeom prst="rect">
            <a:avLst/>
          </a:prstGeom>
          <a:noFill/>
          <a:ln>
            <a:solidFill>
              <a:srgbClr val="3E71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1565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3" grpId="0"/>
      <p:bldP spid="3"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B5EFA13-0662-D828-3731-1F623A35DDB1}"/>
              </a:ext>
            </a:extLst>
          </p:cNvPr>
          <p:cNvSpPr txBox="1"/>
          <p:nvPr/>
        </p:nvSpPr>
        <p:spPr>
          <a:xfrm>
            <a:off x="1915425" y="255389"/>
            <a:ext cx="8758325" cy="707886"/>
          </a:xfrm>
          <a:prstGeom prst="rect">
            <a:avLst/>
          </a:prstGeom>
          <a:noFill/>
        </p:spPr>
        <p:txBody>
          <a:bodyPr wrap="square" rtlCol="0">
            <a:spAutoFit/>
          </a:bodyPr>
          <a:lstStyle/>
          <a:p>
            <a:r>
              <a:rPr lang="de-DE" sz="2200" b="1" dirty="0"/>
              <a:t>Krank durch Hitze?</a:t>
            </a:r>
          </a:p>
          <a:p>
            <a:r>
              <a:rPr lang="de-DE" dirty="0"/>
              <a:t>So können Symptome aussehen:</a:t>
            </a:r>
          </a:p>
        </p:txBody>
      </p:sp>
      <p:sp>
        <p:nvSpPr>
          <p:cNvPr id="2" name="Textfeld 1">
            <a:extLst>
              <a:ext uri="{FF2B5EF4-FFF2-40B4-BE49-F238E27FC236}">
                <a16:creationId xmlns:a16="http://schemas.microsoft.com/office/drawing/2014/main" id="{14B624F4-9C76-E605-9EE3-75EA369DAB67}"/>
              </a:ext>
            </a:extLst>
          </p:cNvPr>
          <p:cNvSpPr txBox="1"/>
          <p:nvPr/>
        </p:nvSpPr>
        <p:spPr>
          <a:xfrm>
            <a:off x="284671" y="17253"/>
            <a:ext cx="595223" cy="1015663"/>
          </a:xfrm>
          <a:prstGeom prst="rect">
            <a:avLst/>
          </a:prstGeom>
          <a:noFill/>
        </p:spPr>
        <p:txBody>
          <a:bodyPr wrap="square" rtlCol="0">
            <a:spAutoFit/>
          </a:bodyPr>
          <a:lstStyle/>
          <a:p>
            <a:r>
              <a:rPr lang="de-DE" sz="6000" dirty="0">
                <a:solidFill>
                  <a:srgbClr val="C9596C"/>
                </a:solidFill>
              </a:rPr>
              <a:t>5</a:t>
            </a:r>
          </a:p>
        </p:txBody>
      </p:sp>
      <p:sp>
        <p:nvSpPr>
          <p:cNvPr id="38" name="Textfeld 37">
            <a:extLst>
              <a:ext uri="{FF2B5EF4-FFF2-40B4-BE49-F238E27FC236}">
                <a16:creationId xmlns:a16="http://schemas.microsoft.com/office/drawing/2014/main" id="{BCD87B48-E8A5-5CCE-1DE1-3BF9892E6677}"/>
              </a:ext>
            </a:extLst>
          </p:cNvPr>
          <p:cNvSpPr txBox="1"/>
          <p:nvPr/>
        </p:nvSpPr>
        <p:spPr>
          <a:xfrm>
            <a:off x="808525" y="2804187"/>
            <a:ext cx="3357597" cy="646331"/>
          </a:xfrm>
          <a:prstGeom prst="rect">
            <a:avLst/>
          </a:prstGeom>
          <a:noFill/>
        </p:spPr>
        <p:txBody>
          <a:bodyPr wrap="square" rtlCol="0">
            <a:spAutoFit/>
          </a:bodyPr>
          <a:lstStyle/>
          <a:p>
            <a:r>
              <a:rPr lang="de-DE" b="1" dirty="0"/>
              <a:t>Schneller Gewichtsverlust</a:t>
            </a:r>
          </a:p>
          <a:p>
            <a:pPr marL="285750" indent="-285750">
              <a:buFont typeface="Arial" panose="020B0604020202020204" pitchFamily="34" charset="0"/>
              <a:buChar char="•"/>
            </a:pPr>
            <a:r>
              <a:rPr lang="de-DE" dirty="0"/>
              <a:t>Mehr als 5%</a:t>
            </a:r>
          </a:p>
        </p:txBody>
      </p:sp>
      <p:sp>
        <p:nvSpPr>
          <p:cNvPr id="39" name="Textfeld 38">
            <a:extLst>
              <a:ext uri="{FF2B5EF4-FFF2-40B4-BE49-F238E27FC236}">
                <a16:creationId xmlns:a16="http://schemas.microsoft.com/office/drawing/2014/main" id="{279423DC-59F6-5D72-79FF-32DF4F21538F}"/>
              </a:ext>
            </a:extLst>
          </p:cNvPr>
          <p:cNvSpPr txBox="1"/>
          <p:nvPr/>
        </p:nvSpPr>
        <p:spPr>
          <a:xfrm>
            <a:off x="5163695" y="3379685"/>
            <a:ext cx="2115320" cy="1477328"/>
          </a:xfrm>
          <a:prstGeom prst="rect">
            <a:avLst/>
          </a:prstGeom>
          <a:noFill/>
        </p:spPr>
        <p:txBody>
          <a:bodyPr wrap="square" rtlCol="0">
            <a:spAutoFit/>
          </a:bodyPr>
          <a:lstStyle/>
          <a:p>
            <a:r>
              <a:rPr lang="de-DE" b="1" dirty="0"/>
              <a:t>Trockener Mund </a:t>
            </a:r>
          </a:p>
          <a:p>
            <a:r>
              <a:rPr lang="de-DE" b="1" dirty="0"/>
              <a:t>Trockene Zunge</a:t>
            </a:r>
          </a:p>
          <a:p>
            <a:r>
              <a:rPr lang="de-DE" b="1" dirty="0"/>
              <a:t>Trockene Haut</a:t>
            </a:r>
          </a:p>
          <a:p>
            <a:r>
              <a:rPr lang="de-DE" b="1" dirty="0"/>
              <a:t>Ggf. verminderter Hautturgor</a:t>
            </a:r>
          </a:p>
        </p:txBody>
      </p:sp>
      <p:sp>
        <p:nvSpPr>
          <p:cNvPr id="40" name="Textfeld 39">
            <a:extLst>
              <a:ext uri="{FF2B5EF4-FFF2-40B4-BE49-F238E27FC236}">
                <a16:creationId xmlns:a16="http://schemas.microsoft.com/office/drawing/2014/main" id="{5AB94525-35CD-5F52-3541-8D616DE11BF3}"/>
              </a:ext>
            </a:extLst>
          </p:cNvPr>
          <p:cNvSpPr txBox="1"/>
          <p:nvPr/>
        </p:nvSpPr>
        <p:spPr>
          <a:xfrm>
            <a:off x="8896156" y="2861699"/>
            <a:ext cx="1747367" cy="369332"/>
          </a:xfrm>
          <a:prstGeom prst="rect">
            <a:avLst/>
          </a:prstGeom>
          <a:noFill/>
        </p:spPr>
        <p:txBody>
          <a:bodyPr wrap="square" rtlCol="0">
            <a:spAutoFit/>
          </a:bodyPr>
          <a:lstStyle/>
          <a:p>
            <a:r>
              <a:rPr lang="de-DE" b="1" dirty="0"/>
              <a:t>Kurzatmigkeit</a:t>
            </a:r>
            <a:endParaRPr lang="de-DE" dirty="0"/>
          </a:p>
        </p:txBody>
      </p:sp>
      <p:sp>
        <p:nvSpPr>
          <p:cNvPr id="43" name="Textfeld 42">
            <a:extLst>
              <a:ext uri="{FF2B5EF4-FFF2-40B4-BE49-F238E27FC236}">
                <a16:creationId xmlns:a16="http://schemas.microsoft.com/office/drawing/2014/main" id="{5E7DC0D6-DF56-BA7B-DDBB-724E254C3085}"/>
              </a:ext>
            </a:extLst>
          </p:cNvPr>
          <p:cNvSpPr txBox="1"/>
          <p:nvPr/>
        </p:nvSpPr>
        <p:spPr>
          <a:xfrm>
            <a:off x="8180068" y="5357500"/>
            <a:ext cx="3357597" cy="1200329"/>
          </a:xfrm>
          <a:prstGeom prst="rect">
            <a:avLst/>
          </a:prstGeom>
          <a:noFill/>
        </p:spPr>
        <p:txBody>
          <a:bodyPr wrap="square" rtlCol="0">
            <a:spAutoFit/>
          </a:bodyPr>
          <a:lstStyle/>
          <a:p>
            <a:pPr algn="ctr"/>
            <a:r>
              <a:rPr lang="de-DE" b="1" dirty="0"/>
              <a:t>Unruhegefühl</a:t>
            </a:r>
          </a:p>
          <a:p>
            <a:pPr algn="ctr"/>
            <a:r>
              <a:rPr lang="de-DE" b="1" dirty="0"/>
              <a:t>Plötzliche Verwirrtheit</a:t>
            </a:r>
          </a:p>
          <a:p>
            <a:pPr algn="ctr"/>
            <a:r>
              <a:rPr lang="de-DE" b="1" dirty="0"/>
              <a:t>Bewusstseinstrübungen</a:t>
            </a:r>
          </a:p>
          <a:p>
            <a:pPr algn="ctr"/>
            <a:r>
              <a:rPr lang="de-DE" b="1" dirty="0"/>
              <a:t>Bewusstlosigkeit</a:t>
            </a:r>
            <a:endParaRPr lang="de-DE" dirty="0"/>
          </a:p>
        </p:txBody>
      </p:sp>
      <p:pic>
        <p:nvPicPr>
          <p:cNvPr id="3" name="Grafik 2" descr="Ein Bild, das Text, Screenshot, Grafiken, Grafikdesign enthält.&#10;&#10;Automatisch generierte Beschreibung">
            <a:extLst>
              <a:ext uri="{FF2B5EF4-FFF2-40B4-BE49-F238E27FC236}">
                <a16:creationId xmlns:a16="http://schemas.microsoft.com/office/drawing/2014/main" id="{A87E2DCD-4938-62AE-6408-FCCB3E9BB6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5557" y="940583"/>
            <a:ext cx="2044100" cy="2048270"/>
          </a:xfrm>
          <a:prstGeom prst="rect">
            <a:avLst/>
          </a:prstGeom>
        </p:spPr>
      </p:pic>
      <p:pic>
        <p:nvPicPr>
          <p:cNvPr id="5" name="Grafik 4" descr="Ein Bild, das Cartoon, Zeichnung, Kunst enthält.&#10;&#10;Automatisch generierte Beschreibung">
            <a:extLst>
              <a:ext uri="{FF2B5EF4-FFF2-40B4-BE49-F238E27FC236}">
                <a16:creationId xmlns:a16="http://schemas.microsoft.com/office/drawing/2014/main" id="{2608902E-1569-8565-9782-8F5968B36B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2503" y="875291"/>
            <a:ext cx="2044346" cy="2048270"/>
          </a:xfrm>
          <a:prstGeom prst="rect">
            <a:avLst/>
          </a:prstGeom>
        </p:spPr>
      </p:pic>
      <p:pic>
        <p:nvPicPr>
          <p:cNvPr id="6" name="Grafik 5" descr="Ein Bild, das Grafiken, Cartoon, Clipart, Zeichnung enthält.&#10;&#10;Automatisch generierte Beschreibung">
            <a:extLst>
              <a:ext uri="{FF2B5EF4-FFF2-40B4-BE49-F238E27FC236}">
                <a16:creationId xmlns:a16="http://schemas.microsoft.com/office/drawing/2014/main" id="{9E51E7B2-B58E-602A-CC24-D429072FF5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5225" y="1780052"/>
            <a:ext cx="2043856" cy="2048270"/>
          </a:xfrm>
          <a:prstGeom prst="rect">
            <a:avLst/>
          </a:prstGeom>
        </p:spPr>
      </p:pic>
      <p:pic>
        <p:nvPicPr>
          <p:cNvPr id="7" name="Grafik 6" descr="Ein Bild, das Grafiken, Kreis, Cartoon, Clipart enthält.&#10;&#10;Automatisch generierte Beschreibung">
            <a:extLst>
              <a:ext uri="{FF2B5EF4-FFF2-40B4-BE49-F238E27FC236}">
                <a16:creationId xmlns:a16="http://schemas.microsoft.com/office/drawing/2014/main" id="{EBF4E3F7-643E-A66A-3D55-C223322437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1967" y="3911300"/>
            <a:ext cx="1521556" cy="1521556"/>
          </a:xfrm>
          <a:prstGeom prst="rect">
            <a:avLst/>
          </a:prstGeom>
        </p:spPr>
      </p:pic>
      <p:pic>
        <p:nvPicPr>
          <p:cNvPr id="9" name="Grafik 8" descr="Ein Bild, das Screenshot, Grafiken, Darstellung, Design enthält.&#10;&#10;Automatisch generierte Beschreibung">
            <a:extLst>
              <a:ext uri="{FF2B5EF4-FFF2-40B4-BE49-F238E27FC236}">
                <a16:creationId xmlns:a16="http://schemas.microsoft.com/office/drawing/2014/main" id="{844138D7-26CB-1F83-FC6C-24417C6A93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5092" y="3856002"/>
            <a:ext cx="2048270" cy="2048270"/>
          </a:xfrm>
          <a:prstGeom prst="rect">
            <a:avLst/>
          </a:prstGeom>
        </p:spPr>
      </p:pic>
      <p:sp>
        <p:nvSpPr>
          <p:cNvPr id="10" name="Textfeld 9">
            <a:extLst>
              <a:ext uri="{FF2B5EF4-FFF2-40B4-BE49-F238E27FC236}">
                <a16:creationId xmlns:a16="http://schemas.microsoft.com/office/drawing/2014/main" id="{4A2BAAA0-C958-A4AE-7C21-7270220CF255}"/>
              </a:ext>
            </a:extLst>
          </p:cNvPr>
          <p:cNvSpPr txBox="1"/>
          <p:nvPr/>
        </p:nvSpPr>
        <p:spPr>
          <a:xfrm>
            <a:off x="793631" y="5917417"/>
            <a:ext cx="3546475" cy="646331"/>
          </a:xfrm>
          <a:prstGeom prst="rect">
            <a:avLst/>
          </a:prstGeom>
          <a:noFill/>
        </p:spPr>
        <p:txBody>
          <a:bodyPr wrap="square" rtlCol="0">
            <a:spAutoFit/>
          </a:bodyPr>
          <a:lstStyle/>
          <a:p>
            <a:r>
              <a:rPr lang="de-DE" b="1" dirty="0"/>
              <a:t>Steigende Körpertemperatur</a:t>
            </a:r>
            <a:endParaRPr lang="de-DE" dirty="0"/>
          </a:p>
          <a:p>
            <a:pPr marL="285750" indent="-285750">
              <a:buFont typeface="Arial" panose="020B0604020202020204" pitchFamily="34" charset="0"/>
              <a:buChar char="•"/>
            </a:pPr>
            <a:r>
              <a:rPr lang="de-DE" dirty="0"/>
              <a:t>Mehr als 39°C</a:t>
            </a:r>
          </a:p>
        </p:txBody>
      </p:sp>
      <p:sp>
        <p:nvSpPr>
          <p:cNvPr id="8" name="Rechteck 7">
            <a:extLst>
              <a:ext uri="{FF2B5EF4-FFF2-40B4-BE49-F238E27FC236}">
                <a16:creationId xmlns:a16="http://schemas.microsoft.com/office/drawing/2014/main" id="{8D88C2F6-3E47-521D-42E1-2D81F61FE151}"/>
              </a:ext>
            </a:extLst>
          </p:cNvPr>
          <p:cNvSpPr/>
          <p:nvPr/>
        </p:nvSpPr>
        <p:spPr>
          <a:xfrm>
            <a:off x="4795098" y="1780052"/>
            <a:ext cx="2619322" cy="3838575"/>
          </a:xfrm>
          <a:prstGeom prst="rect">
            <a:avLst/>
          </a:prstGeom>
          <a:noFill/>
          <a:ln>
            <a:solidFill>
              <a:srgbClr val="3E71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9DB3A120-C1F7-DB09-B945-78F4607CCA71}"/>
              </a:ext>
            </a:extLst>
          </p:cNvPr>
          <p:cNvSpPr/>
          <p:nvPr/>
        </p:nvSpPr>
        <p:spPr>
          <a:xfrm>
            <a:off x="637166" y="1077601"/>
            <a:ext cx="3546474" cy="2659261"/>
          </a:xfrm>
          <a:prstGeom prst="rect">
            <a:avLst/>
          </a:prstGeom>
          <a:noFill/>
          <a:ln>
            <a:solidFill>
              <a:srgbClr val="3E71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3E5555B-BBA6-1D96-B572-5AF3F1843645}"/>
              </a:ext>
            </a:extLst>
          </p:cNvPr>
          <p:cNvSpPr/>
          <p:nvPr/>
        </p:nvSpPr>
        <p:spPr>
          <a:xfrm>
            <a:off x="654335" y="3943349"/>
            <a:ext cx="3546474" cy="2659261"/>
          </a:xfrm>
          <a:prstGeom prst="rect">
            <a:avLst/>
          </a:prstGeom>
          <a:noFill/>
          <a:ln>
            <a:solidFill>
              <a:srgbClr val="3E71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5D5E3788-4D40-D585-6C8B-9E19F92FA919}"/>
              </a:ext>
            </a:extLst>
          </p:cNvPr>
          <p:cNvSpPr/>
          <p:nvPr/>
        </p:nvSpPr>
        <p:spPr>
          <a:xfrm>
            <a:off x="7996602" y="1066295"/>
            <a:ext cx="3546474" cy="2659261"/>
          </a:xfrm>
          <a:prstGeom prst="rect">
            <a:avLst/>
          </a:prstGeom>
          <a:noFill/>
          <a:ln>
            <a:solidFill>
              <a:srgbClr val="3E71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09F21CE0-F76B-2ECF-C793-016F394BA2FA}"/>
              </a:ext>
            </a:extLst>
          </p:cNvPr>
          <p:cNvSpPr/>
          <p:nvPr/>
        </p:nvSpPr>
        <p:spPr>
          <a:xfrm>
            <a:off x="7996602" y="3943349"/>
            <a:ext cx="3546474" cy="2659261"/>
          </a:xfrm>
          <a:prstGeom prst="rect">
            <a:avLst/>
          </a:prstGeom>
          <a:noFill/>
          <a:ln>
            <a:solidFill>
              <a:srgbClr val="3E71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087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3" grpId="0"/>
      <p:bldP spid="10" grpId="0"/>
      <p:bldP spid="8" grpId="0" animBg="1"/>
      <p:bldP spid="11" grpId="0" animBg="1"/>
      <p:bldP spid="12" grpId="0" animBg="1"/>
      <p:bldP spid="13" grpId="0" animBg="1"/>
      <p:bldP spid="15" grpId="0" animBg="1"/>
    </p:bldLst>
  </p:timing>
</p:sld>
</file>

<file path=ppt/theme/theme1.xml><?xml version="1.0" encoding="utf-8"?>
<a:theme xmlns:a="http://schemas.openxmlformats.org/drawingml/2006/main" name="Larissa">
  <a:themeElements>
    <a:clrScheme name="Benutzerdefiniert 2">
      <a:dk1>
        <a:srgbClr val="3C3C3B"/>
      </a:dk1>
      <a:lt1>
        <a:srgbClr val="F1F2F0"/>
      </a:lt1>
      <a:dk2>
        <a:srgbClr val="3D7086"/>
      </a:dk2>
      <a:lt2>
        <a:srgbClr val="F1F2F0"/>
      </a:lt2>
      <a:accent1>
        <a:srgbClr val="3C3C3B"/>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1650</Words>
  <Application>Microsoft Office PowerPoint</Application>
  <PresentationFormat>Breitbild</PresentationFormat>
  <Paragraphs>263</Paragraphs>
  <Slides>17</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Aptos</vt:lpstr>
      <vt:lpstr>Arial</vt:lpstr>
      <vt:lpstr>Calibri</vt:lpstr>
      <vt:lpstr>Wingdings</vt:lpstr>
      <vt:lpstr>Larissa</vt:lpstr>
      <vt:lpstr>Hitze am Arbeitsort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David Vogel</dc:creator>
  <cp:lastModifiedBy>David Vogel</cp:lastModifiedBy>
  <cp:revision>15</cp:revision>
  <dcterms:created xsi:type="dcterms:W3CDTF">2024-05-14T18:06:43Z</dcterms:created>
  <dcterms:modified xsi:type="dcterms:W3CDTF">2024-06-06T09:07:36Z</dcterms:modified>
</cp:coreProperties>
</file>